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64" r:id="rId4"/>
    <p:sldId id="258" r:id="rId5"/>
    <p:sldId id="259" r:id="rId6"/>
    <p:sldId id="260" r:id="rId7"/>
    <p:sldId id="263" r:id="rId8"/>
    <p:sldId id="262" r:id="rId9"/>
    <p:sldId id="261" r:id="rId10"/>
    <p:sldId id="269" r:id="rId11"/>
    <p:sldId id="274" r:id="rId12"/>
    <p:sldId id="276" r:id="rId13"/>
    <p:sldId id="278" r:id="rId14"/>
    <p:sldId id="277" r:id="rId15"/>
  </p:sldIdLst>
  <p:sldSz cx="12192000" cy="6858000"/>
  <p:notesSz cx="6724650" cy="97742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39" autoAdjust="0"/>
    <p:restoredTop sz="94676" autoAdjust="0"/>
  </p:normalViewPr>
  <p:slideViewPr>
    <p:cSldViewPr snapToGrid="0">
      <p:cViewPr>
        <p:scale>
          <a:sx n="80" d="100"/>
          <a:sy n="80" d="100"/>
        </p:scale>
        <p:origin x="-102"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4015" cy="490409"/>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09079" y="0"/>
            <a:ext cx="2914015" cy="490409"/>
          </a:xfrm>
          <a:prstGeom prst="rect">
            <a:avLst/>
          </a:prstGeom>
        </p:spPr>
        <p:txBody>
          <a:bodyPr vert="horz" lIns="91440" tIns="45720" rIns="91440" bIns="45720" rtlCol="0"/>
          <a:lstStyle>
            <a:lvl1pPr algn="r">
              <a:defRPr sz="1200"/>
            </a:lvl1pPr>
          </a:lstStyle>
          <a:p>
            <a:fld id="{8C780FCC-1B15-473F-8D90-93B5E0188AF8}" type="datetimeFigureOut">
              <a:rPr lang="en-GB" smtClean="0"/>
              <a:t>28/01/2017</a:t>
            </a:fld>
            <a:endParaRPr lang="en-GB"/>
          </a:p>
        </p:txBody>
      </p:sp>
      <p:sp>
        <p:nvSpPr>
          <p:cNvPr id="4" name="Slide Image Placeholder 3"/>
          <p:cNvSpPr>
            <a:spLocks noGrp="1" noRot="1" noChangeAspect="1"/>
          </p:cNvSpPr>
          <p:nvPr>
            <p:ph type="sldImg" idx="2"/>
          </p:nvPr>
        </p:nvSpPr>
        <p:spPr>
          <a:xfrm>
            <a:off x="430213" y="1222375"/>
            <a:ext cx="5864225" cy="32988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2465" y="4703852"/>
            <a:ext cx="5379720" cy="384860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283830"/>
            <a:ext cx="2914015" cy="49040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09079" y="9283830"/>
            <a:ext cx="2914015" cy="490408"/>
          </a:xfrm>
          <a:prstGeom prst="rect">
            <a:avLst/>
          </a:prstGeom>
        </p:spPr>
        <p:txBody>
          <a:bodyPr vert="horz" lIns="91440" tIns="45720" rIns="91440" bIns="45720" rtlCol="0" anchor="b"/>
          <a:lstStyle>
            <a:lvl1pPr algn="r">
              <a:defRPr sz="1200"/>
            </a:lvl1pPr>
          </a:lstStyle>
          <a:p>
            <a:fld id="{558F427E-3E4E-40D7-898F-96A1DC321500}" type="slidenum">
              <a:rPr lang="en-GB" smtClean="0"/>
              <a:t>‹#›</a:t>
            </a:fld>
            <a:endParaRPr lang="en-GB"/>
          </a:p>
        </p:txBody>
      </p:sp>
    </p:spTree>
    <p:extLst>
      <p:ext uri="{BB962C8B-B14F-4D97-AF65-F5344CB8AC3E}">
        <p14:creationId xmlns:p14="http://schemas.microsoft.com/office/powerpoint/2010/main" val="1948576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a:t>
            </a:r>
            <a:r>
              <a:rPr lang="en-GB" baseline="0" dirty="0" smtClean="0"/>
              <a:t> lesson should take 1.5 hrs:  speaking – 10-15 mins; reading – 10-15 mins; grammar awareness / discovery / presentation – 20-30 mins; grammar practice – 15-30 mins;  2</a:t>
            </a:r>
            <a:r>
              <a:rPr lang="en-GB" baseline="30000" dirty="0" smtClean="0"/>
              <a:t>nd</a:t>
            </a:r>
            <a:r>
              <a:rPr lang="en-GB" baseline="0" dirty="0" smtClean="0"/>
              <a:t> reading / grammar practice – 15-30 mins.</a:t>
            </a:r>
            <a:endParaRPr lang="en-GB" dirty="0"/>
          </a:p>
        </p:txBody>
      </p:sp>
      <p:sp>
        <p:nvSpPr>
          <p:cNvPr id="4" name="Slide Number Placeholder 3"/>
          <p:cNvSpPr>
            <a:spLocks noGrp="1"/>
          </p:cNvSpPr>
          <p:nvPr>
            <p:ph type="sldNum" sz="quarter" idx="10"/>
          </p:nvPr>
        </p:nvSpPr>
        <p:spPr/>
        <p:txBody>
          <a:bodyPr/>
          <a:lstStyle/>
          <a:p>
            <a:fld id="{558F427E-3E4E-40D7-898F-96A1DC321500}" type="slidenum">
              <a:rPr lang="en-GB" smtClean="0"/>
              <a:t>2</a:t>
            </a:fld>
            <a:endParaRPr lang="en-GB"/>
          </a:p>
        </p:txBody>
      </p:sp>
    </p:spTree>
    <p:extLst>
      <p:ext uri="{BB962C8B-B14F-4D97-AF65-F5344CB8AC3E}">
        <p14:creationId xmlns:p14="http://schemas.microsoft.com/office/powerpoint/2010/main" val="479804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Learners</a:t>
            </a:r>
            <a:r>
              <a:rPr lang="en-GB" baseline="0" dirty="0" smtClean="0"/>
              <a:t>, in pairs, predict what the short news stories are and which countries they are from.</a:t>
            </a:r>
            <a:endParaRPr lang="en-GB" dirty="0"/>
          </a:p>
        </p:txBody>
      </p:sp>
      <p:sp>
        <p:nvSpPr>
          <p:cNvPr id="4" name="Slide Number Placeholder 3"/>
          <p:cNvSpPr>
            <a:spLocks noGrp="1"/>
          </p:cNvSpPr>
          <p:nvPr>
            <p:ph type="sldNum" sz="quarter" idx="10"/>
          </p:nvPr>
        </p:nvSpPr>
        <p:spPr/>
        <p:txBody>
          <a:bodyPr/>
          <a:lstStyle/>
          <a:p>
            <a:fld id="{558F427E-3E4E-40D7-898F-96A1DC321500}" type="slidenum">
              <a:rPr lang="en-GB" smtClean="0"/>
              <a:t>3</a:t>
            </a:fld>
            <a:endParaRPr lang="en-GB"/>
          </a:p>
        </p:txBody>
      </p:sp>
    </p:spTree>
    <p:extLst>
      <p:ext uri="{BB962C8B-B14F-4D97-AF65-F5344CB8AC3E}">
        <p14:creationId xmlns:p14="http://schemas.microsoft.com/office/powerpoint/2010/main" val="878046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Learners, in different pairs, predict which countries these 18 short news items are from.</a:t>
            </a:r>
            <a:endParaRPr lang="en-GB" dirty="0"/>
          </a:p>
        </p:txBody>
      </p:sp>
      <p:sp>
        <p:nvSpPr>
          <p:cNvPr id="4" name="Slide Number Placeholder 3"/>
          <p:cNvSpPr>
            <a:spLocks noGrp="1"/>
          </p:cNvSpPr>
          <p:nvPr>
            <p:ph type="sldNum" sz="quarter" idx="10"/>
          </p:nvPr>
        </p:nvSpPr>
        <p:spPr/>
        <p:txBody>
          <a:bodyPr/>
          <a:lstStyle/>
          <a:p>
            <a:fld id="{558F427E-3E4E-40D7-898F-96A1DC321500}" type="slidenum">
              <a:rPr lang="en-GB" smtClean="0"/>
              <a:t>4</a:t>
            </a:fld>
            <a:endParaRPr lang="en-GB"/>
          </a:p>
        </p:txBody>
      </p:sp>
    </p:spTree>
    <p:extLst>
      <p:ext uri="{BB962C8B-B14F-4D97-AF65-F5344CB8AC3E}">
        <p14:creationId xmlns:p14="http://schemas.microsoft.com/office/powerpoint/2010/main" val="455195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Learners check their</a:t>
            </a:r>
            <a:r>
              <a:rPr lang="en-GB" baseline="0" dirty="0" smtClean="0"/>
              <a:t> predictions by scanning the 18 short stories. </a:t>
            </a:r>
            <a:r>
              <a:rPr lang="en-GB" dirty="0" smtClean="0"/>
              <a:t>You can print out the stories if learners don’t have access to the internet and/or get groups of learners to read different stories and then compare</a:t>
            </a:r>
            <a:endParaRPr lang="en-GB" dirty="0"/>
          </a:p>
        </p:txBody>
      </p:sp>
      <p:sp>
        <p:nvSpPr>
          <p:cNvPr id="4" name="Slide Number Placeholder 3"/>
          <p:cNvSpPr>
            <a:spLocks noGrp="1"/>
          </p:cNvSpPr>
          <p:nvPr>
            <p:ph type="sldNum" sz="quarter" idx="10"/>
          </p:nvPr>
        </p:nvSpPr>
        <p:spPr/>
        <p:txBody>
          <a:bodyPr/>
          <a:lstStyle/>
          <a:p>
            <a:fld id="{558F427E-3E4E-40D7-898F-96A1DC321500}" type="slidenum">
              <a:rPr lang="en-GB" smtClean="0"/>
              <a:t>5</a:t>
            </a:fld>
            <a:endParaRPr lang="en-GB"/>
          </a:p>
        </p:txBody>
      </p:sp>
    </p:spTree>
    <p:extLst>
      <p:ext uri="{BB962C8B-B14F-4D97-AF65-F5344CB8AC3E}">
        <p14:creationId xmlns:p14="http://schemas.microsoft.com/office/powerpoint/2010/main" val="2514827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Learners discuss in pairs or small groups.</a:t>
            </a:r>
            <a:endParaRPr lang="en-GB" dirty="0"/>
          </a:p>
        </p:txBody>
      </p:sp>
      <p:sp>
        <p:nvSpPr>
          <p:cNvPr id="4" name="Slide Number Placeholder 3"/>
          <p:cNvSpPr>
            <a:spLocks noGrp="1"/>
          </p:cNvSpPr>
          <p:nvPr>
            <p:ph type="sldNum" sz="quarter" idx="10"/>
          </p:nvPr>
        </p:nvSpPr>
        <p:spPr/>
        <p:txBody>
          <a:bodyPr/>
          <a:lstStyle/>
          <a:p>
            <a:fld id="{6D6E781F-6E60-4202-861C-F2474EDDB07C}" type="slidenum">
              <a:rPr lang="en-GB" smtClean="0"/>
              <a:t>10</a:t>
            </a:fld>
            <a:endParaRPr lang="en-GB"/>
          </a:p>
        </p:txBody>
      </p:sp>
    </p:spTree>
    <p:extLst>
      <p:ext uri="{BB962C8B-B14F-4D97-AF65-F5344CB8AC3E}">
        <p14:creationId xmlns:p14="http://schemas.microsoft.com/office/powerpoint/2010/main" val="16904840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You can print</a:t>
            </a:r>
            <a:r>
              <a:rPr lang="en-GB" baseline="0" dirty="0" smtClean="0"/>
              <a:t> out and cut up the photos and stories and get learners to match physically.  KEY: 1/d    2/c   3/f   4/b   5/a   6/e   </a:t>
            </a:r>
          </a:p>
        </p:txBody>
      </p:sp>
      <p:sp>
        <p:nvSpPr>
          <p:cNvPr id="4" name="Slide Number Placeholder 3"/>
          <p:cNvSpPr>
            <a:spLocks noGrp="1"/>
          </p:cNvSpPr>
          <p:nvPr>
            <p:ph type="sldNum" sz="quarter" idx="10"/>
          </p:nvPr>
        </p:nvSpPr>
        <p:spPr/>
        <p:txBody>
          <a:bodyPr/>
          <a:lstStyle/>
          <a:p>
            <a:fld id="{6D6E781F-6E60-4202-861C-F2474EDDB07C}" type="slidenum">
              <a:rPr lang="en-GB" smtClean="0"/>
              <a:t>11</a:t>
            </a:fld>
            <a:endParaRPr lang="en-GB"/>
          </a:p>
        </p:txBody>
      </p:sp>
    </p:spTree>
    <p:extLst>
      <p:ext uri="{BB962C8B-B14F-4D97-AF65-F5344CB8AC3E}">
        <p14:creationId xmlns:p14="http://schemas.microsoft.com/office/powerpoint/2010/main" val="1331451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Possible</a:t>
            </a:r>
            <a:r>
              <a:rPr lang="en-GB" baseline="0" dirty="0" smtClean="0"/>
              <a:t> sentences:  </a:t>
            </a:r>
            <a:r>
              <a:rPr lang="en-GB" dirty="0" smtClean="0"/>
              <a:t>Japan:</a:t>
            </a:r>
            <a:r>
              <a:rPr lang="en-GB" baseline="0" dirty="0" smtClean="0"/>
              <a:t> Radioactive rubbish has been put in bags.   Niue: People have been brought from Tuvalu.  Argentina: The law has been changed to bring clowns into children’s hospitals.</a:t>
            </a:r>
            <a:endParaRPr lang="en-GB" dirty="0"/>
          </a:p>
        </p:txBody>
      </p:sp>
      <p:sp>
        <p:nvSpPr>
          <p:cNvPr id="4" name="Slide Number Placeholder 3"/>
          <p:cNvSpPr>
            <a:spLocks noGrp="1"/>
          </p:cNvSpPr>
          <p:nvPr>
            <p:ph type="sldNum" sz="quarter" idx="10"/>
          </p:nvPr>
        </p:nvSpPr>
        <p:spPr/>
        <p:txBody>
          <a:bodyPr/>
          <a:lstStyle/>
          <a:p>
            <a:fld id="{558F427E-3E4E-40D7-898F-96A1DC321500}" type="slidenum">
              <a:rPr lang="en-GB" smtClean="0"/>
              <a:t>12</a:t>
            </a:fld>
            <a:endParaRPr lang="en-GB"/>
          </a:p>
        </p:txBody>
      </p:sp>
    </p:spTree>
    <p:extLst>
      <p:ext uri="{BB962C8B-B14F-4D97-AF65-F5344CB8AC3E}">
        <p14:creationId xmlns:p14="http://schemas.microsoft.com/office/powerpoint/2010/main" val="1845666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There are 18 short</a:t>
            </a:r>
            <a:r>
              <a:rPr lang="en-GB" baseline="0" dirty="0" smtClean="0"/>
              <a:t> news stories altogether. You could divide the class into small groups to write sentences using the passive about different stories, and then compare.</a:t>
            </a:r>
            <a:endParaRPr lang="en-GB" dirty="0"/>
          </a:p>
        </p:txBody>
      </p:sp>
      <p:sp>
        <p:nvSpPr>
          <p:cNvPr id="4" name="Slide Number Placeholder 3"/>
          <p:cNvSpPr>
            <a:spLocks noGrp="1"/>
          </p:cNvSpPr>
          <p:nvPr>
            <p:ph type="sldNum" sz="quarter" idx="10"/>
          </p:nvPr>
        </p:nvSpPr>
        <p:spPr/>
        <p:txBody>
          <a:bodyPr/>
          <a:lstStyle/>
          <a:p>
            <a:fld id="{558F427E-3E4E-40D7-898F-96A1DC321500}" type="slidenum">
              <a:rPr lang="en-GB" smtClean="0"/>
              <a:t>13</a:t>
            </a:fld>
            <a:endParaRPr lang="en-GB"/>
          </a:p>
        </p:txBody>
      </p:sp>
    </p:spTree>
    <p:extLst>
      <p:ext uri="{BB962C8B-B14F-4D97-AF65-F5344CB8AC3E}">
        <p14:creationId xmlns:p14="http://schemas.microsoft.com/office/powerpoint/2010/main" val="849198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22E6CDD4-8030-48BF-AD43-AB444E83C0D4}" type="datetimeFigureOut">
              <a:rPr lang="en-GB" smtClean="0"/>
              <a:t>28/01/2017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B04A6AD-1A2F-4A28-BFB5-3A4C223347DD}" type="slidenum">
              <a:rPr lang="en-GB" smtClean="0"/>
              <a:t>‹#›</a:t>
            </a:fld>
            <a:endParaRPr lang="en-GB"/>
          </a:p>
        </p:txBody>
      </p:sp>
    </p:spTree>
    <p:extLst>
      <p:ext uri="{BB962C8B-B14F-4D97-AF65-F5344CB8AC3E}">
        <p14:creationId xmlns:p14="http://schemas.microsoft.com/office/powerpoint/2010/main" val="1920070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2E6CDD4-8030-48BF-AD43-AB444E83C0D4}" type="datetimeFigureOut">
              <a:rPr lang="en-GB" smtClean="0"/>
              <a:t>28/01/2017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B04A6AD-1A2F-4A28-BFB5-3A4C223347DD}" type="slidenum">
              <a:rPr lang="en-GB" smtClean="0"/>
              <a:t>‹#›</a:t>
            </a:fld>
            <a:endParaRPr lang="en-GB"/>
          </a:p>
        </p:txBody>
      </p:sp>
    </p:spTree>
    <p:extLst>
      <p:ext uri="{BB962C8B-B14F-4D97-AF65-F5344CB8AC3E}">
        <p14:creationId xmlns:p14="http://schemas.microsoft.com/office/powerpoint/2010/main" val="31376865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2E6CDD4-8030-48BF-AD43-AB444E83C0D4}" type="datetimeFigureOut">
              <a:rPr lang="en-GB" smtClean="0"/>
              <a:t>28/01/2017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B04A6AD-1A2F-4A28-BFB5-3A4C223347DD}" type="slidenum">
              <a:rPr lang="en-GB" smtClean="0"/>
              <a:t>‹#›</a:t>
            </a:fld>
            <a:endParaRPr lang="en-GB"/>
          </a:p>
        </p:txBody>
      </p:sp>
    </p:spTree>
    <p:extLst>
      <p:ext uri="{BB962C8B-B14F-4D97-AF65-F5344CB8AC3E}">
        <p14:creationId xmlns:p14="http://schemas.microsoft.com/office/powerpoint/2010/main" val="3510544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2E6CDD4-8030-48BF-AD43-AB444E83C0D4}" type="datetimeFigureOut">
              <a:rPr lang="en-GB" smtClean="0"/>
              <a:t>28/01/2017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B04A6AD-1A2F-4A28-BFB5-3A4C223347DD}" type="slidenum">
              <a:rPr lang="en-GB" smtClean="0"/>
              <a:t>‹#›</a:t>
            </a:fld>
            <a:endParaRPr lang="en-GB"/>
          </a:p>
        </p:txBody>
      </p:sp>
    </p:spTree>
    <p:extLst>
      <p:ext uri="{BB962C8B-B14F-4D97-AF65-F5344CB8AC3E}">
        <p14:creationId xmlns:p14="http://schemas.microsoft.com/office/powerpoint/2010/main" val="3698570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2E6CDD4-8030-48BF-AD43-AB444E83C0D4}" type="datetimeFigureOut">
              <a:rPr lang="en-GB" smtClean="0"/>
              <a:t>28/01/2017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B04A6AD-1A2F-4A28-BFB5-3A4C223347DD}" type="slidenum">
              <a:rPr lang="en-GB" smtClean="0"/>
              <a:t>‹#›</a:t>
            </a:fld>
            <a:endParaRPr lang="en-GB"/>
          </a:p>
        </p:txBody>
      </p:sp>
    </p:spTree>
    <p:extLst>
      <p:ext uri="{BB962C8B-B14F-4D97-AF65-F5344CB8AC3E}">
        <p14:creationId xmlns:p14="http://schemas.microsoft.com/office/powerpoint/2010/main" val="3740119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22E6CDD4-8030-48BF-AD43-AB444E83C0D4}" type="datetimeFigureOut">
              <a:rPr lang="en-GB" smtClean="0"/>
              <a:t>28/01/2017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B04A6AD-1A2F-4A28-BFB5-3A4C223347DD}" type="slidenum">
              <a:rPr lang="en-GB" smtClean="0"/>
              <a:t>‹#›</a:t>
            </a:fld>
            <a:endParaRPr lang="en-GB"/>
          </a:p>
        </p:txBody>
      </p:sp>
    </p:spTree>
    <p:extLst>
      <p:ext uri="{BB962C8B-B14F-4D97-AF65-F5344CB8AC3E}">
        <p14:creationId xmlns:p14="http://schemas.microsoft.com/office/powerpoint/2010/main" val="3388990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2E6CDD4-8030-48BF-AD43-AB444E83C0D4}" type="datetimeFigureOut">
              <a:rPr lang="en-GB" smtClean="0"/>
              <a:t>28/01/2017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B04A6AD-1A2F-4A28-BFB5-3A4C223347DD}" type="slidenum">
              <a:rPr lang="en-GB" smtClean="0"/>
              <a:t>‹#›</a:t>
            </a:fld>
            <a:endParaRPr lang="en-GB"/>
          </a:p>
        </p:txBody>
      </p:sp>
    </p:spTree>
    <p:extLst>
      <p:ext uri="{BB962C8B-B14F-4D97-AF65-F5344CB8AC3E}">
        <p14:creationId xmlns:p14="http://schemas.microsoft.com/office/powerpoint/2010/main" val="924381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2E6CDD4-8030-48BF-AD43-AB444E83C0D4}" type="datetimeFigureOut">
              <a:rPr lang="en-GB" smtClean="0"/>
              <a:t>28/01/2017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B04A6AD-1A2F-4A28-BFB5-3A4C223347DD}" type="slidenum">
              <a:rPr lang="en-GB" smtClean="0"/>
              <a:t>‹#›</a:t>
            </a:fld>
            <a:endParaRPr lang="en-GB"/>
          </a:p>
        </p:txBody>
      </p:sp>
    </p:spTree>
    <p:extLst>
      <p:ext uri="{BB962C8B-B14F-4D97-AF65-F5344CB8AC3E}">
        <p14:creationId xmlns:p14="http://schemas.microsoft.com/office/powerpoint/2010/main" val="1999948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E6CDD4-8030-48BF-AD43-AB444E83C0D4}" type="datetimeFigureOut">
              <a:rPr lang="en-GB" smtClean="0"/>
              <a:t>28/01/2017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B04A6AD-1A2F-4A28-BFB5-3A4C223347DD}" type="slidenum">
              <a:rPr lang="en-GB" smtClean="0"/>
              <a:t>‹#›</a:t>
            </a:fld>
            <a:endParaRPr lang="en-GB"/>
          </a:p>
        </p:txBody>
      </p:sp>
    </p:spTree>
    <p:extLst>
      <p:ext uri="{BB962C8B-B14F-4D97-AF65-F5344CB8AC3E}">
        <p14:creationId xmlns:p14="http://schemas.microsoft.com/office/powerpoint/2010/main" val="3948013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E6CDD4-8030-48BF-AD43-AB444E83C0D4}" type="datetimeFigureOut">
              <a:rPr lang="en-GB" smtClean="0"/>
              <a:t>28/01/2017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B04A6AD-1A2F-4A28-BFB5-3A4C223347DD}" type="slidenum">
              <a:rPr lang="en-GB" smtClean="0"/>
              <a:t>‹#›</a:t>
            </a:fld>
            <a:endParaRPr lang="en-GB"/>
          </a:p>
        </p:txBody>
      </p:sp>
    </p:spTree>
    <p:extLst>
      <p:ext uri="{BB962C8B-B14F-4D97-AF65-F5344CB8AC3E}">
        <p14:creationId xmlns:p14="http://schemas.microsoft.com/office/powerpoint/2010/main" val="638557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E6CDD4-8030-48BF-AD43-AB444E83C0D4}" type="datetimeFigureOut">
              <a:rPr lang="en-GB" smtClean="0"/>
              <a:t>28/01/2017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B04A6AD-1A2F-4A28-BFB5-3A4C223347DD}" type="slidenum">
              <a:rPr lang="en-GB" smtClean="0"/>
              <a:t>‹#›</a:t>
            </a:fld>
            <a:endParaRPr lang="en-GB"/>
          </a:p>
        </p:txBody>
      </p:sp>
    </p:spTree>
    <p:extLst>
      <p:ext uri="{BB962C8B-B14F-4D97-AF65-F5344CB8AC3E}">
        <p14:creationId xmlns:p14="http://schemas.microsoft.com/office/powerpoint/2010/main" val="2686511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E6CDD4-8030-48BF-AD43-AB444E83C0D4}" type="datetimeFigureOut">
              <a:rPr lang="en-GB" smtClean="0"/>
              <a:t>28/01/2017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04A6AD-1A2F-4A28-BFB5-3A4C223347DD}" type="slidenum">
              <a:rPr lang="en-GB" smtClean="0"/>
              <a:t>‹#›</a:t>
            </a:fld>
            <a:endParaRPr lang="en-GB"/>
          </a:p>
        </p:txBody>
      </p:sp>
    </p:spTree>
    <p:extLst>
      <p:ext uri="{BB962C8B-B14F-4D97-AF65-F5344CB8AC3E}">
        <p14:creationId xmlns:p14="http://schemas.microsoft.com/office/powerpoint/2010/main" val="36528285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eewiki.newint.org/index.php/2015:_news_from_around_the_world"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hyperlink" Target="https://eewiki.newint.org/index.php/Main_Pag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eewiki.newint.org/index.php/Short_stories_from_around_the_world:_2016"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005" y="1764064"/>
            <a:ext cx="11799682" cy="2487302"/>
          </a:xfrm>
        </p:spPr>
        <p:txBody>
          <a:bodyPr>
            <a:noAutofit/>
          </a:bodyPr>
          <a:lstStyle/>
          <a:p>
            <a:r>
              <a:rPr lang="en-GB" sz="12000" b="1" dirty="0" smtClean="0"/>
              <a:t>Short news stories</a:t>
            </a:r>
            <a:endParaRPr lang="en-GB" sz="12000" b="1" dirty="0"/>
          </a:p>
        </p:txBody>
      </p:sp>
      <p:sp>
        <p:nvSpPr>
          <p:cNvPr id="3" name="Subtitle 2"/>
          <p:cNvSpPr>
            <a:spLocks noGrp="1"/>
          </p:cNvSpPr>
          <p:nvPr>
            <p:ph type="subTitle" idx="1"/>
          </p:nvPr>
        </p:nvSpPr>
        <p:spPr>
          <a:xfrm>
            <a:off x="1524000" y="4417620"/>
            <a:ext cx="9144000" cy="1769424"/>
          </a:xfrm>
        </p:spPr>
        <p:txBody>
          <a:bodyPr>
            <a:normAutofit/>
          </a:bodyPr>
          <a:lstStyle/>
          <a:p>
            <a:pPr>
              <a:defRPr/>
            </a:pPr>
            <a:r>
              <a:rPr lang="en-GB" altLang="en-US" sz="4000" b="1" dirty="0">
                <a:solidFill>
                  <a:schemeClr val="accent6">
                    <a:lumMod val="50000"/>
                  </a:schemeClr>
                </a:solidFill>
              </a:rPr>
              <a:t>New Internationalist Easier English</a:t>
            </a:r>
          </a:p>
          <a:p>
            <a:pPr>
              <a:defRPr/>
            </a:pPr>
            <a:r>
              <a:rPr lang="en-GB" altLang="en-US" sz="4000" b="1" dirty="0">
                <a:solidFill>
                  <a:srgbClr val="00B050"/>
                </a:solidFill>
              </a:rPr>
              <a:t>Ready Upper Intermediate Lesson</a:t>
            </a:r>
          </a:p>
          <a:p>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9049" y="325788"/>
            <a:ext cx="6370638"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23410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5007" y="116633"/>
            <a:ext cx="10252037" cy="864096"/>
          </a:xfrm>
        </p:spPr>
        <p:txBody>
          <a:bodyPr>
            <a:normAutofit/>
          </a:bodyPr>
          <a:lstStyle/>
          <a:p>
            <a:r>
              <a:rPr lang="en-GB" sz="3600" b="1" dirty="0"/>
              <a:t>What do you think these </a:t>
            </a:r>
            <a:r>
              <a:rPr lang="en-GB" sz="3600" b="1" dirty="0" smtClean="0"/>
              <a:t>stories (from 2105) </a:t>
            </a:r>
            <a:r>
              <a:rPr lang="en-GB" sz="3600" b="1" dirty="0"/>
              <a:t>are about?</a:t>
            </a:r>
          </a:p>
        </p:txBody>
      </p:sp>
      <p:sp>
        <p:nvSpPr>
          <p:cNvPr id="4" name="Content Placeholder 3"/>
          <p:cNvSpPr>
            <a:spLocks noGrp="1"/>
          </p:cNvSpPr>
          <p:nvPr>
            <p:ph idx="1"/>
          </p:nvPr>
        </p:nvSpPr>
        <p:spPr>
          <a:xfrm>
            <a:off x="1847528" y="1268760"/>
            <a:ext cx="8496944" cy="5328592"/>
          </a:xfrm>
        </p:spPr>
        <p:txBody>
          <a:bodyPr/>
          <a:lstStyle/>
          <a:p>
            <a:pPr marL="0" indent="0">
              <a:buNone/>
            </a:pPr>
            <a:r>
              <a:rPr lang="en-GB" dirty="0"/>
              <a:t>a</a:t>
            </a:r>
            <a:r>
              <a:rPr lang="en-GB" dirty="0" smtClean="0"/>
              <a:t>/                                    </a:t>
            </a:r>
            <a:r>
              <a:rPr lang="en-GB" dirty="0"/>
              <a:t>b</a:t>
            </a:r>
            <a:r>
              <a:rPr lang="en-GB" dirty="0" smtClean="0"/>
              <a:t>/</a:t>
            </a:r>
          </a:p>
          <a:p>
            <a:pPr marL="0" indent="0">
              <a:buNone/>
            </a:pPr>
            <a:endParaRPr lang="en-GB" dirty="0"/>
          </a:p>
          <a:p>
            <a:pPr marL="0" indent="0">
              <a:buNone/>
            </a:pPr>
            <a:endParaRPr lang="en-GB" dirty="0"/>
          </a:p>
          <a:p>
            <a:pPr marL="0" indent="0">
              <a:buNone/>
            </a:pPr>
            <a:r>
              <a:rPr lang="en-GB" dirty="0" smtClean="0"/>
              <a:t>          c/                                            </a:t>
            </a:r>
            <a:r>
              <a:rPr lang="en-GB" dirty="0"/>
              <a:t>d</a:t>
            </a:r>
            <a:r>
              <a:rPr lang="en-GB" dirty="0" smtClean="0"/>
              <a:t>/</a:t>
            </a:r>
          </a:p>
          <a:p>
            <a:pPr marL="0" indent="0">
              <a:buNone/>
            </a:pPr>
            <a:endParaRPr lang="en-GB" dirty="0"/>
          </a:p>
          <a:p>
            <a:pPr marL="0" indent="0">
              <a:buNone/>
            </a:pPr>
            <a:endParaRPr lang="en-GB" dirty="0" smtClean="0"/>
          </a:p>
          <a:p>
            <a:pPr marL="0" indent="0">
              <a:buNone/>
            </a:pPr>
            <a:r>
              <a:rPr lang="en-GB" dirty="0"/>
              <a:t>e</a:t>
            </a:r>
            <a:r>
              <a:rPr lang="en-GB" dirty="0" smtClean="0"/>
              <a:t>/                                             </a:t>
            </a:r>
            <a:r>
              <a:rPr lang="en-GB" dirty="0"/>
              <a:t>f</a:t>
            </a:r>
            <a:r>
              <a:rPr lang="en-GB" dirty="0" smtClean="0"/>
              <a:t>/</a:t>
            </a:r>
            <a:endParaRPr lang="en-GB"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4030" y="981913"/>
            <a:ext cx="2448273" cy="183270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9212" y="2922219"/>
            <a:ext cx="2731293" cy="1874872"/>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06348" y="2922219"/>
            <a:ext cx="2918704" cy="1944154"/>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9304" y="4870669"/>
            <a:ext cx="2736502" cy="1818151"/>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83858" y="4953796"/>
            <a:ext cx="2668430" cy="1818151"/>
          </a:xfrm>
          <a:prstGeom prst="rect">
            <a:avLst/>
          </a:prstGeom>
        </p:spPr>
      </p:pic>
      <p:sp>
        <p:nvSpPr>
          <p:cNvPr id="15" name="TextBox 14"/>
          <p:cNvSpPr txBox="1"/>
          <p:nvPr/>
        </p:nvSpPr>
        <p:spPr>
          <a:xfrm>
            <a:off x="8760296" y="908721"/>
            <a:ext cx="1838585" cy="1815882"/>
          </a:xfrm>
          <a:prstGeom prst="rect">
            <a:avLst/>
          </a:prstGeom>
          <a:noFill/>
        </p:spPr>
        <p:txBody>
          <a:bodyPr wrap="square" rtlCol="0">
            <a:spAutoFit/>
          </a:bodyPr>
          <a:lstStyle/>
          <a:p>
            <a:r>
              <a:rPr lang="en-GB" sz="2800" b="1" dirty="0"/>
              <a:t>And which country are they from?</a:t>
            </a:r>
          </a:p>
        </p:txBody>
      </p:sp>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29346" y="986873"/>
            <a:ext cx="2743948" cy="1827748"/>
          </a:xfrm>
          <a:prstGeom prst="rect">
            <a:avLst/>
          </a:prstGeom>
        </p:spPr>
      </p:pic>
    </p:spTree>
    <p:extLst>
      <p:ext uri="{BB962C8B-B14F-4D97-AF65-F5344CB8AC3E}">
        <p14:creationId xmlns:p14="http://schemas.microsoft.com/office/powerpoint/2010/main" val="38079494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782" y="116632"/>
            <a:ext cx="10545288" cy="576064"/>
          </a:xfrm>
        </p:spPr>
        <p:txBody>
          <a:bodyPr>
            <a:normAutofit fontScale="90000"/>
          </a:bodyPr>
          <a:lstStyle/>
          <a:p>
            <a:r>
              <a:rPr lang="en-GB" b="1" dirty="0" smtClean="0"/>
              <a:t>Match these 6 stories to the 6 photos</a:t>
            </a:r>
            <a:r>
              <a:rPr lang="en-GB" dirty="0" smtClean="0"/>
              <a:t>:</a:t>
            </a:r>
            <a:endParaRPr lang="en-GB" dirty="0"/>
          </a:p>
        </p:txBody>
      </p:sp>
      <p:sp>
        <p:nvSpPr>
          <p:cNvPr id="3" name="Content Placeholder 2"/>
          <p:cNvSpPr>
            <a:spLocks noGrp="1"/>
          </p:cNvSpPr>
          <p:nvPr>
            <p:ph idx="1"/>
          </p:nvPr>
        </p:nvSpPr>
        <p:spPr>
          <a:xfrm>
            <a:off x="193638" y="620688"/>
            <a:ext cx="11897957" cy="6237312"/>
          </a:xfrm>
        </p:spPr>
        <p:txBody>
          <a:bodyPr>
            <a:normAutofit fontScale="55000" lnSpcReduction="20000"/>
          </a:bodyPr>
          <a:lstStyle/>
          <a:p>
            <a:pPr marL="0" indent="0">
              <a:buNone/>
            </a:pPr>
            <a:r>
              <a:rPr lang="en-GB" sz="3400" u="sng" dirty="0"/>
              <a:t>1) LIBERIA, AFRICA</a:t>
            </a:r>
            <a:r>
              <a:rPr lang="en-GB" sz="3400" dirty="0"/>
              <a:t> Sunshine ladies. In Liberia, women solar engineers install and manage solar lamps in their communities. Many villages do not have electrical power. Most of this was destroyed in Liberia’s 14-year civil war. This ended in 2003. In 2009, a National Energy Policy decided they must have 30-per-cent renewable power generation by the end of 2015. The sunshine ladies are helping this. Women are now 54 per cent of workers in Liberia. </a:t>
            </a:r>
          </a:p>
          <a:p>
            <a:pPr marL="0" indent="0">
              <a:buNone/>
            </a:pPr>
            <a:r>
              <a:rPr lang="en-GB" sz="3400" u="sng" dirty="0"/>
              <a:t>2) BAHRAIN, MIDDLE EAST</a:t>
            </a:r>
            <a:r>
              <a:rPr lang="en-GB" sz="3400" dirty="0"/>
              <a:t> A cat eats small bits of meat in the meat market. At the start of 2015, the government told the people of Bahrain there would not be enough meat because they cut subsidies on meat imports. But in October, the low oil prices made the economy worse. So the government stopped subsidies on meat completely. So the price of meat doubled, and people stopped buying it. </a:t>
            </a:r>
          </a:p>
          <a:p>
            <a:pPr marL="0" indent="0">
              <a:buNone/>
            </a:pPr>
            <a:r>
              <a:rPr lang="en-GB" sz="3400" u="sng" dirty="0"/>
              <a:t>3) PAKISTAN, ASIA</a:t>
            </a:r>
            <a:r>
              <a:rPr lang="en-GB" sz="3400" dirty="0"/>
              <a:t> Very hot weather in Karachi: a man under a public water tap after he filled bottles. More than 800 people died in Sindh (south Pakistan) in the terrible heatwave in June. There were emergency medical paramilitary camps in the streets. Temperatures went up to 45˚C (113˚F). There were long power cuts so many people could not use air-conditioning and fans. Many people said local authorities did not do enough. </a:t>
            </a:r>
          </a:p>
          <a:p>
            <a:pPr marL="0" indent="0">
              <a:buNone/>
            </a:pPr>
            <a:r>
              <a:rPr lang="en-GB" sz="3400" u="sng" dirty="0"/>
              <a:t>4) JAPAN, ASIA</a:t>
            </a:r>
            <a:r>
              <a:rPr lang="en-GB" sz="3400" dirty="0"/>
              <a:t> There are 5.5 million black sacks of radiation-contaminated soil around in Fukushima province. The government is still cleaning up after the 2011 nuclear disaster. There are hundreds of square kilometres that no-one can enter because of radioactivity. They have put thousands of tonnes of topsoil in bags, but there is nowhere to keep the radioactive material. There could be 20 million bags when the clean-up operations end in 2017. </a:t>
            </a:r>
          </a:p>
          <a:p>
            <a:pPr marL="0" indent="0">
              <a:buNone/>
            </a:pPr>
            <a:r>
              <a:rPr lang="en-GB" sz="3400" u="sng" dirty="0"/>
              <a:t>5) NIUE/NEW ZEALAND </a:t>
            </a:r>
            <a:r>
              <a:rPr lang="en-GB" sz="3400" dirty="0"/>
              <a:t>Government worker </a:t>
            </a:r>
            <a:r>
              <a:rPr lang="en-GB" sz="3400" dirty="0" err="1"/>
              <a:t>Foag</a:t>
            </a:r>
            <a:r>
              <a:rPr lang="en-GB" sz="3400" dirty="0"/>
              <a:t> </a:t>
            </a:r>
            <a:r>
              <a:rPr lang="en-GB" sz="3400" dirty="0" err="1"/>
              <a:t>Kaiuha</a:t>
            </a:r>
            <a:r>
              <a:rPr lang="en-GB" sz="3400" dirty="0"/>
              <a:t> and his wife Nera live on the Pacific island of Niue. But about 90-95 per cent of the population – about 20,000 people – have moved to New Zealand/</a:t>
            </a:r>
            <a:r>
              <a:rPr lang="en-GB" sz="3400" dirty="0" err="1"/>
              <a:t>Aotearoa</a:t>
            </a:r>
            <a:r>
              <a:rPr lang="en-GB" sz="3400" dirty="0"/>
              <a:t>, where there are more jobs and better opportunities. Only 1,500 people still live there. So the government has invited immigrants from Tuvalu, an island nearby. Tuvalu has problems with rising sea levels caused by climate change. In 2015, the New Zealand foreign minister said they are investing NZ$7.5-million in expanding a resort on the island. They say that tourism is very important to getting Niue independent again.</a:t>
            </a:r>
            <a:endParaRPr lang="en-GB" sz="3400" u="sng" dirty="0"/>
          </a:p>
          <a:p>
            <a:pPr marL="0" indent="0">
              <a:buNone/>
            </a:pPr>
            <a:r>
              <a:rPr lang="en-GB" sz="3400" u="sng" dirty="0"/>
              <a:t>6) ARGENTINA, S.AMERICA </a:t>
            </a:r>
            <a:r>
              <a:rPr lang="en-GB" sz="3400" dirty="0"/>
              <a:t>A new law (May 2015) in the province of Buenos Aires says that children’s hospitals must have trained clowns. ‘Clown doctors’ do not need a medical degree, but Rubén </a:t>
            </a:r>
            <a:r>
              <a:rPr lang="en-GB" sz="3400" dirty="0" err="1"/>
              <a:t>Darío</a:t>
            </a:r>
            <a:r>
              <a:rPr lang="en-GB" sz="3400" dirty="0"/>
              <a:t> </a:t>
            </a:r>
            <a:r>
              <a:rPr lang="en-GB" sz="3400" dirty="0" err="1"/>
              <a:t>Golia</a:t>
            </a:r>
            <a:r>
              <a:rPr lang="en-GB" sz="3400" dirty="0"/>
              <a:t> from congress, who introduced the law, believes they will help the work of doctors. ‘When we laugh, we produce encephalin, which, like morphine, can reduce pain,’ he explained. </a:t>
            </a:r>
          </a:p>
          <a:p>
            <a:pPr marL="0" indent="0">
              <a:buNone/>
            </a:pPr>
            <a:endParaRPr lang="en-GB" dirty="0"/>
          </a:p>
          <a:p>
            <a:pPr marL="0" indent="0">
              <a:buNone/>
            </a:pPr>
            <a:endParaRPr lang="en-GB" dirty="0"/>
          </a:p>
          <a:p>
            <a:endParaRPr lang="en-GB" dirty="0"/>
          </a:p>
        </p:txBody>
      </p:sp>
    </p:spTree>
    <p:extLst>
      <p:ext uri="{BB962C8B-B14F-4D97-AF65-F5344CB8AC3E}">
        <p14:creationId xmlns:p14="http://schemas.microsoft.com/office/powerpoint/2010/main" val="33528735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131" y="190005"/>
            <a:ext cx="11554691" cy="866899"/>
          </a:xfrm>
        </p:spPr>
        <p:txBody>
          <a:bodyPr/>
          <a:lstStyle/>
          <a:p>
            <a:r>
              <a:rPr lang="en-GB" b="1" dirty="0" smtClean="0"/>
              <a:t>Summarise the news stories using the passive:</a:t>
            </a:r>
            <a:endParaRPr lang="en-GB" b="1" dirty="0"/>
          </a:p>
        </p:txBody>
      </p:sp>
      <p:sp>
        <p:nvSpPr>
          <p:cNvPr id="3" name="Content Placeholder 2"/>
          <p:cNvSpPr>
            <a:spLocks noGrp="1"/>
          </p:cNvSpPr>
          <p:nvPr>
            <p:ph idx="1"/>
          </p:nvPr>
        </p:nvSpPr>
        <p:spPr>
          <a:xfrm>
            <a:off x="332509" y="1223158"/>
            <a:ext cx="11732821" cy="5343897"/>
          </a:xfrm>
        </p:spPr>
        <p:txBody>
          <a:bodyPr>
            <a:normAutofit/>
          </a:bodyPr>
          <a:lstStyle/>
          <a:p>
            <a:pPr marL="0" indent="0">
              <a:buNone/>
            </a:pPr>
            <a:r>
              <a:rPr lang="en-GB" dirty="0" smtClean="0"/>
              <a:t>Examples:</a:t>
            </a:r>
          </a:p>
          <a:p>
            <a:r>
              <a:rPr lang="en-GB" sz="3600" b="1" dirty="0" smtClean="0">
                <a:solidFill>
                  <a:srgbClr val="7030A0"/>
                </a:solidFill>
              </a:rPr>
              <a:t>Solar lamps </a:t>
            </a:r>
            <a:r>
              <a:rPr lang="en-GB" sz="3600" b="1" u="sng" dirty="0" smtClean="0">
                <a:solidFill>
                  <a:srgbClr val="7030A0"/>
                </a:solidFill>
              </a:rPr>
              <a:t>have been installed </a:t>
            </a:r>
            <a:r>
              <a:rPr lang="en-GB" sz="3600" b="1" dirty="0" smtClean="0">
                <a:solidFill>
                  <a:srgbClr val="7030A0"/>
                </a:solidFill>
              </a:rPr>
              <a:t>by women in Liberia.</a:t>
            </a:r>
          </a:p>
          <a:p>
            <a:r>
              <a:rPr lang="en-GB" sz="3600" b="1" dirty="0" smtClean="0">
                <a:solidFill>
                  <a:srgbClr val="7030A0"/>
                </a:solidFill>
              </a:rPr>
              <a:t>Government subsidies on imported meat </a:t>
            </a:r>
            <a:r>
              <a:rPr lang="en-GB" sz="3600" b="1" u="sng" dirty="0" smtClean="0">
                <a:solidFill>
                  <a:srgbClr val="7030A0"/>
                </a:solidFill>
              </a:rPr>
              <a:t>were cut </a:t>
            </a:r>
            <a:r>
              <a:rPr lang="en-GB" sz="3600" b="1" dirty="0" smtClean="0">
                <a:solidFill>
                  <a:srgbClr val="7030A0"/>
                </a:solidFill>
              </a:rPr>
              <a:t>in Bahrain. </a:t>
            </a:r>
          </a:p>
          <a:p>
            <a:r>
              <a:rPr lang="en-GB" sz="3600" b="1" dirty="0" smtClean="0">
                <a:solidFill>
                  <a:srgbClr val="7030A0"/>
                </a:solidFill>
              </a:rPr>
              <a:t>The power </a:t>
            </a:r>
            <a:r>
              <a:rPr lang="en-GB" sz="3600" b="1" u="sng" dirty="0" smtClean="0">
                <a:solidFill>
                  <a:srgbClr val="7030A0"/>
                </a:solidFill>
              </a:rPr>
              <a:t>was cut </a:t>
            </a:r>
            <a:r>
              <a:rPr lang="en-GB" sz="3600" b="1" dirty="0" smtClean="0">
                <a:solidFill>
                  <a:srgbClr val="7030A0"/>
                </a:solidFill>
              </a:rPr>
              <a:t>in a terrible heatwave in Pakistan.</a:t>
            </a:r>
          </a:p>
          <a:p>
            <a:pPr marL="0" indent="0">
              <a:buNone/>
            </a:pPr>
            <a:r>
              <a:rPr lang="en-GB" sz="3600" b="1" dirty="0" smtClean="0"/>
              <a:t>Write passive sentences about the news from:</a:t>
            </a:r>
          </a:p>
          <a:p>
            <a:r>
              <a:rPr lang="en-GB" sz="3600" dirty="0" smtClean="0"/>
              <a:t>Japan</a:t>
            </a:r>
          </a:p>
          <a:p>
            <a:r>
              <a:rPr lang="en-GB" sz="3600" dirty="0" smtClean="0"/>
              <a:t>Niue and </a:t>
            </a:r>
          </a:p>
          <a:p>
            <a:r>
              <a:rPr lang="en-GB" sz="3600" dirty="0" smtClean="0"/>
              <a:t>Argentina</a:t>
            </a:r>
          </a:p>
          <a:p>
            <a:pPr marL="0" indent="0">
              <a:buNone/>
            </a:pPr>
            <a:endParaRPr lang="en-GB" sz="3600" dirty="0"/>
          </a:p>
        </p:txBody>
      </p:sp>
    </p:spTree>
    <p:extLst>
      <p:ext uri="{BB962C8B-B14F-4D97-AF65-F5344CB8AC3E}">
        <p14:creationId xmlns:p14="http://schemas.microsoft.com/office/powerpoint/2010/main" val="22089733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5086" y="365126"/>
            <a:ext cx="2410691" cy="1024288"/>
          </a:xfrm>
        </p:spPr>
        <p:txBody>
          <a:bodyPr/>
          <a:lstStyle/>
          <a:p>
            <a:r>
              <a:rPr lang="en-GB" b="1" dirty="0" smtClean="0"/>
              <a:t>Practice:</a:t>
            </a:r>
            <a:endParaRPr lang="en-GB" b="1" dirty="0"/>
          </a:p>
        </p:txBody>
      </p:sp>
      <p:sp>
        <p:nvSpPr>
          <p:cNvPr id="5" name="Content Placeholder 4"/>
          <p:cNvSpPr>
            <a:spLocks noGrp="1"/>
          </p:cNvSpPr>
          <p:nvPr>
            <p:ph idx="1"/>
          </p:nvPr>
        </p:nvSpPr>
        <p:spPr>
          <a:xfrm>
            <a:off x="403761" y="1425038"/>
            <a:ext cx="11566566" cy="5189517"/>
          </a:xfrm>
        </p:spPr>
        <p:txBody>
          <a:bodyPr>
            <a:normAutofit/>
          </a:bodyPr>
          <a:lstStyle/>
          <a:p>
            <a:pPr marL="0" indent="0">
              <a:buNone/>
            </a:pPr>
            <a:r>
              <a:rPr lang="en-GB" sz="4400" b="1" dirty="0"/>
              <a:t>C</a:t>
            </a:r>
            <a:r>
              <a:rPr lang="en-GB" sz="4400" b="1" dirty="0" smtClean="0"/>
              <a:t>hoose </a:t>
            </a:r>
            <a:r>
              <a:rPr lang="en-GB" sz="4400" b="1" dirty="0"/>
              <a:t>10 more stories to write </a:t>
            </a:r>
            <a:endParaRPr lang="en-GB" sz="4400" b="1" dirty="0" smtClean="0"/>
          </a:p>
          <a:p>
            <a:pPr marL="0" indent="0">
              <a:buNone/>
            </a:pPr>
            <a:r>
              <a:rPr lang="en-GB" sz="4400" b="1" dirty="0" smtClean="0"/>
              <a:t>passive </a:t>
            </a:r>
            <a:r>
              <a:rPr lang="en-GB" sz="4400" b="1" dirty="0"/>
              <a:t>sentences about from this </a:t>
            </a:r>
            <a:endParaRPr lang="en-GB" sz="4400" b="1" dirty="0" smtClean="0"/>
          </a:p>
          <a:p>
            <a:pPr marL="0" indent="0">
              <a:buNone/>
            </a:pPr>
            <a:r>
              <a:rPr lang="en-GB" sz="4400" b="1" dirty="0" smtClean="0"/>
              <a:t>link – more short news stories from 2015:</a:t>
            </a:r>
            <a:endParaRPr lang="en-GB" sz="4400" b="1" dirty="0"/>
          </a:p>
          <a:p>
            <a:pPr marL="0" indent="0">
              <a:buNone/>
            </a:pPr>
            <a:r>
              <a:rPr lang="en-GB" dirty="0">
                <a:hlinkClick r:id="rId3"/>
              </a:rPr>
              <a:t>https://eewiki.newint.org/index.php/2015:_news_from_around_the_world</a:t>
            </a:r>
            <a:endParaRPr lang="en-GB" dirty="0"/>
          </a:p>
          <a:p>
            <a:pPr marL="0" indent="0">
              <a:buNone/>
            </a:pPr>
            <a:r>
              <a:rPr lang="en-GB" b="1" dirty="0" smtClean="0">
                <a:solidFill>
                  <a:srgbClr val="C00000"/>
                </a:solidFill>
              </a:rPr>
              <a:t>Check all the passive sentences:</a:t>
            </a:r>
          </a:p>
          <a:p>
            <a:r>
              <a:rPr lang="en-GB" b="1" dirty="0" smtClean="0">
                <a:solidFill>
                  <a:srgbClr val="C00000"/>
                </a:solidFill>
              </a:rPr>
              <a:t>Have part of the verb ‘to be’</a:t>
            </a:r>
          </a:p>
          <a:p>
            <a:r>
              <a:rPr lang="en-GB" b="1" dirty="0" smtClean="0">
                <a:solidFill>
                  <a:srgbClr val="C00000"/>
                </a:solidFill>
              </a:rPr>
              <a:t>Have a past participle (have you checked if this is regular or irregular?)</a:t>
            </a:r>
          </a:p>
          <a:p>
            <a:r>
              <a:rPr lang="en-GB" b="1" dirty="0" smtClean="0">
                <a:solidFill>
                  <a:srgbClr val="C00000"/>
                </a:solidFill>
              </a:rPr>
              <a:t>Make sense! (check back: </a:t>
            </a:r>
            <a:r>
              <a:rPr lang="en-GB" b="1" u="sng" dirty="0" smtClean="0">
                <a:solidFill>
                  <a:srgbClr val="C00000"/>
                </a:solidFill>
              </a:rPr>
              <a:t>who/what</a:t>
            </a:r>
            <a:r>
              <a:rPr lang="en-GB" b="1" dirty="0" smtClean="0">
                <a:solidFill>
                  <a:srgbClr val="C00000"/>
                </a:solidFill>
              </a:rPr>
              <a:t> does </a:t>
            </a:r>
            <a:r>
              <a:rPr lang="en-GB" b="1" u="sng" dirty="0" smtClean="0">
                <a:solidFill>
                  <a:srgbClr val="C00000"/>
                </a:solidFill>
              </a:rPr>
              <a:t>what</a:t>
            </a:r>
            <a:r>
              <a:rPr lang="en-GB" b="1" dirty="0" smtClean="0">
                <a:solidFill>
                  <a:srgbClr val="C00000"/>
                </a:solidFill>
              </a:rPr>
              <a:t> to </a:t>
            </a:r>
            <a:r>
              <a:rPr lang="en-GB" b="1" u="sng" dirty="0" smtClean="0">
                <a:solidFill>
                  <a:srgbClr val="C00000"/>
                </a:solidFill>
              </a:rPr>
              <a:t>who/what</a:t>
            </a:r>
            <a:r>
              <a:rPr lang="en-GB" b="1" dirty="0" smtClean="0">
                <a:solidFill>
                  <a:srgbClr val="C00000"/>
                </a:solidFill>
              </a:rPr>
              <a:t>?)</a:t>
            </a:r>
            <a:endParaRPr lang="en-GB" b="1" dirty="0">
              <a:solidFill>
                <a:srgbClr val="C00000"/>
              </a:solidFill>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67631" y="676894"/>
            <a:ext cx="2423947" cy="1626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69304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8806" y="365125"/>
            <a:ext cx="5486400" cy="1325563"/>
          </a:xfrm>
        </p:spPr>
        <p:txBody>
          <a:bodyPr>
            <a:normAutofit/>
          </a:bodyPr>
          <a:lstStyle/>
          <a:p>
            <a:r>
              <a:rPr lang="en-GB" sz="8800" b="1" dirty="0" smtClean="0"/>
              <a:t>Homework</a:t>
            </a:r>
            <a:endParaRPr lang="en-GB" sz="8800" b="1" dirty="0"/>
          </a:p>
        </p:txBody>
      </p:sp>
      <p:sp>
        <p:nvSpPr>
          <p:cNvPr id="3" name="Content Placeholder 2"/>
          <p:cNvSpPr>
            <a:spLocks noGrp="1"/>
          </p:cNvSpPr>
          <p:nvPr>
            <p:ph idx="1"/>
          </p:nvPr>
        </p:nvSpPr>
        <p:spPr>
          <a:xfrm>
            <a:off x="439387" y="1825624"/>
            <a:ext cx="11352810" cy="4753305"/>
          </a:xfrm>
        </p:spPr>
        <p:txBody>
          <a:bodyPr>
            <a:normAutofit/>
          </a:bodyPr>
          <a:lstStyle/>
          <a:p>
            <a:pPr marL="0" indent="0">
              <a:buNone/>
            </a:pPr>
            <a:r>
              <a:rPr lang="en-GB" sz="4000" dirty="0"/>
              <a:t>Go to the Easier English wiki:</a:t>
            </a:r>
          </a:p>
          <a:p>
            <a:r>
              <a:rPr lang="en-GB" sz="4000" b="1" dirty="0" smtClean="0">
                <a:hlinkClick r:id="rId2"/>
              </a:rPr>
              <a:t>https://eewiki.newint.org/index.php/Main_Page</a:t>
            </a:r>
            <a:endParaRPr lang="en-GB" sz="4000" b="1" dirty="0" smtClean="0"/>
          </a:p>
          <a:p>
            <a:pPr marL="0" indent="0">
              <a:buNone/>
            </a:pPr>
            <a:r>
              <a:rPr lang="en-GB" sz="4000" dirty="0" smtClean="0"/>
              <a:t>Write a topic you would like to read about in the Search box (top right), then click on one of the articles and read it. As you read, try to write</a:t>
            </a:r>
          </a:p>
          <a:p>
            <a:pPr marL="0" indent="0">
              <a:buNone/>
            </a:pPr>
            <a:r>
              <a:rPr lang="en-GB" sz="4000" dirty="0" smtClean="0"/>
              <a:t>as many passive sentences as you </a:t>
            </a:r>
          </a:p>
          <a:p>
            <a:pPr marL="0" indent="0">
              <a:buNone/>
            </a:pPr>
            <a:r>
              <a:rPr lang="en-GB" sz="4000" dirty="0" smtClean="0"/>
              <a:t>can about the ideas from the article.</a:t>
            </a:r>
          </a:p>
          <a:p>
            <a:endParaRPr lang="en-GB" dirty="0"/>
          </a:p>
        </p:txBody>
      </p:sp>
    </p:spTree>
    <p:extLst>
      <p:ext uri="{BB962C8B-B14F-4D97-AF65-F5344CB8AC3E}">
        <p14:creationId xmlns:p14="http://schemas.microsoft.com/office/powerpoint/2010/main" val="39360057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184" y="365125"/>
            <a:ext cx="11095616" cy="1325563"/>
          </a:xfrm>
        </p:spPr>
        <p:txBody>
          <a:bodyPr>
            <a:noAutofit/>
          </a:bodyPr>
          <a:lstStyle/>
          <a:p>
            <a:r>
              <a:rPr lang="en-GB" sz="4800" b="1" dirty="0" smtClean="0"/>
              <a:t>This lesson:</a:t>
            </a:r>
            <a:endParaRPr lang="en-GB" sz="4800" b="1" dirty="0"/>
          </a:p>
        </p:txBody>
      </p:sp>
      <p:sp>
        <p:nvSpPr>
          <p:cNvPr id="3" name="Content Placeholder 2"/>
          <p:cNvSpPr>
            <a:spLocks noGrp="1"/>
          </p:cNvSpPr>
          <p:nvPr>
            <p:ph idx="1"/>
          </p:nvPr>
        </p:nvSpPr>
        <p:spPr>
          <a:xfrm>
            <a:off x="494852" y="1690688"/>
            <a:ext cx="11446136" cy="5011326"/>
          </a:xfrm>
        </p:spPr>
        <p:txBody>
          <a:bodyPr>
            <a:normAutofit/>
          </a:bodyPr>
          <a:lstStyle/>
          <a:p>
            <a:r>
              <a:rPr lang="en-GB" sz="9600" dirty="0" smtClean="0"/>
              <a:t>Speaking</a:t>
            </a:r>
          </a:p>
          <a:p>
            <a:r>
              <a:rPr lang="en-GB" sz="9600" dirty="0" smtClean="0"/>
              <a:t>Reading</a:t>
            </a:r>
          </a:p>
          <a:p>
            <a:r>
              <a:rPr lang="en-GB" sz="9600" dirty="0" smtClean="0"/>
              <a:t>Grammar</a:t>
            </a:r>
            <a:endParaRPr lang="en-GB" sz="96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5822" y="2099147"/>
            <a:ext cx="4496491" cy="2983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88657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5295209" y="332509"/>
            <a:ext cx="3915859" cy="2820099"/>
          </a:xfrm>
          <a:prstGeom prst="rect">
            <a:avLst/>
          </a:prstGeom>
        </p:spPr>
      </p:pic>
      <p:sp>
        <p:nvSpPr>
          <p:cNvPr id="2" name="Title 1"/>
          <p:cNvSpPr>
            <a:spLocks noGrp="1"/>
          </p:cNvSpPr>
          <p:nvPr>
            <p:ph type="title"/>
          </p:nvPr>
        </p:nvSpPr>
        <p:spPr>
          <a:xfrm>
            <a:off x="65278" y="249382"/>
            <a:ext cx="4233590" cy="1697585"/>
          </a:xfrm>
        </p:spPr>
        <p:txBody>
          <a:bodyPr>
            <a:normAutofit/>
          </a:bodyPr>
          <a:lstStyle/>
          <a:p>
            <a:r>
              <a:rPr lang="en-GB" sz="3600" b="1" dirty="0" smtClean="0"/>
              <a:t>What are the stories? Which countries are they from?</a:t>
            </a:r>
            <a:endParaRPr lang="en-GB" sz="3600" b="1" dirty="0"/>
          </a:p>
        </p:txBody>
      </p:sp>
      <p:pic>
        <p:nvPicPr>
          <p:cNvPr id="7" name="Picture 6"/>
          <p:cNvPicPr>
            <a:picLocks noChangeAspect="1"/>
          </p:cNvPicPr>
          <p:nvPr/>
        </p:nvPicPr>
        <p:blipFill>
          <a:blip r:embed="rId4"/>
          <a:stretch>
            <a:fillRect/>
          </a:stretch>
        </p:blipFill>
        <p:spPr>
          <a:xfrm>
            <a:off x="8063346" y="3795533"/>
            <a:ext cx="3850776" cy="2564399"/>
          </a:xfrm>
          <a:prstGeom prst="rect">
            <a:avLst/>
          </a:prstGeom>
        </p:spPr>
      </p:pic>
      <p:pic>
        <p:nvPicPr>
          <p:cNvPr id="9" name="Picture 8"/>
          <p:cNvPicPr>
            <a:picLocks noChangeAspect="1"/>
          </p:cNvPicPr>
          <p:nvPr/>
        </p:nvPicPr>
        <p:blipFill>
          <a:blip r:embed="rId5"/>
          <a:stretch>
            <a:fillRect/>
          </a:stretch>
        </p:blipFill>
        <p:spPr>
          <a:xfrm>
            <a:off x="3954483" y="3544493"/>
            <a:ext cx="3854475" cy="2566863"/>
          </a:xfrm>
          <a:prstGeom prst="rect">
            <a:avLst/>
          </a:prstGeom>
        </p:spPr>
      </p:pic>
      <p:pic>
        <p:nvPicPr>
          <p:cNvPr id="12" name="Picture 11"/>
          <p:cNvPicPr>
            <a:picLocks noChangeAspect="1"/>
          </p:cNvPicPr>
          <p:nvPr/>
        </p:nvPicPr>
        <p:blipFill>
          <a:blip r:embed="rId6"/>
          <a:stretch>
            <a:fillRect/>
          </a:stretch>
        </p:blipFill>
        <p:spPr>
          <a:xfrm>
            <a:off x="1" y="2735219"/>
            <a:ext cx="3728852" cy="2483694"/>
          </a:xfrm>
          <a:prstGeom prst="rect">
            <a:avLst/>
          </a:prstGeom>
        </p:spPr>
      </p:pic>
    </p:spTree>
    <p:extLst>
      <p:ext uri="{BB962C8B-B14F-4D97-AF65-F5344CB8AC3E}">
        <p14:creationId xmlns:p14="http://schemas.microsoft.com/office/powerpoint/2010/main" val="21185093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3688" y="129092"/>
            <a:ext cx="3905027" cy="753036"/>
          </a:xfrm>
        </p:spPr>
        <p:txBody>
          <a:bodyPr>
            <a:normAutofit/>
          </a:bodyPr>
          <a:lstStyle/>
          <a:p>
            <a:r>
              <a:rPr lang="en-GB" b="1" dirty="0" smtClean="0"/>
              <a:t>Which country?</a:t>
            </a:r>
            <a:endParaRPr lang="en-GB" b="1" dirty="0"/>
          </a:p>
        </p:txBody>
      </p:sp>
      <p:sp>
        <p:nvSpPr>
          <p:cNvPr id="3" name="Content Placeholder 2"/>
          <p:cNvSpPr>
            <a:spLocks noGrp="1"/>
          </p:cNvSpPr>
          <p:nvPr>
            <p:ph idx="1"/>
          </p:nvPr>
        </p:nvSpPr>
        <p:spPr>
          <a:xfrm>
            <a:off x="215153" y="129092"/>
            <a:ext cx="11833412" cy="6728907"/>
          </a:xfrm>
        </p:spPr>
        <p:txBody>
          <a:bodyPr>
            <a:normAutofit fontScale="77500" lnSpcReduction="20000"/>
          </a:bodyPr>
          <a:lstStyle/>
          <a:p>
            <a:pPr marL="514350" indent="-514350">
              <a:buAutoNum type="arabicPeriod"/>
            </a:pPr>
            <a:r>
              <a:rPr lang="en-GB" dirty="0" smtClean="0"/>
              <a:t>This country is protected by 10m fences, water and guards.</a:t>
            </a:r>
          </a:p>
          <a:p>
            <a:pPr marL="514350" indent="-514350">
              <a:buAutoNum type="arabicPeriod"/>
            </a:pPr>
            <a:r>
              <a:rPr lang="en-GB" dirty="0" smtClean="0"/>
              <a:t>Many trees have been planted to protect against tsunamis.</a:t>
            </a:r>
          </a:p>
          <a:p>
            <a:pPr marL="514350" indent="-514350">
              <a:buAutoNum type="arabicPeriod"/>
            </a:pPr>
            <a:r>
              <a:rPr lang="en-GB" dirty="0" smtClean="0"/>
              <a:t>Many children have been diagnosed with thyroid cancer because of a nuclear accident in 1986.</a:t>
            </a:r>
          </a:p>
          <a:p>
            <a:pPr marL="514350" indent="-514350">
              <a:buAutoNum type="arabicPeriod"/>
            </a:pPr>
            <a:r>
              <a:rPr lang="en-GB" dirty="0" smtClean="0"/>
              <a:t>Raised boardwalks have been built because the ground has sunk due to climate change.</a:t>
            </a:r>
          </a:p>
          <a:p>
            <a:pPr marL="514350" indent="-514350">
              <a:buAutoNum type="arabicPeriod"/>
            </a:pPr>
            <a:r>
              <a:rPr lang="en-GB" dirty="0" smtClean="0"/>
              <a:t>People were arrested for killing elephants and rhinos.</a:t>
            </a:r>
          </a:p>
          <a:p>
            <a:pPr marL="514350" indent="-514350">
              <a:buAutoNum type="arabicPeriod"/>
            </a:pPr>
            <a:r>
              <a:rPr lang="en-GB" dirty="0" smtClean="0"/>
              <a:t>No rubbish was collected in October.</a:t>
            </a:r>
          </a:p>
          <a:p>
            <a:pPr marL="514350" indent="-514350">
              <a:buAutoNum type="arabicPeriod"/>
            </a:pPr>
            <a:r>
              <a:rPr lang="en-GB" dirty="0" smtClean="0"/>
              <a:t>69 indigenous languages are spoken on one island.</a:t>
            </a:r>
          </a:p>
          <a:p>
            <a:pPr marL="514350" indent="-514350">
              <a:buAutoNum type="arabicPeriod"/>
            </a:pPr>
            <a:r>
              <a:rPr lang="en-GB" dirty="0" smtClean="0"/>
              <a:t>Women have been discriminated against and abused for many years.</a:t>
            </a:r>
          </a:p>
          <a:p>
            <a:pPr marL="514350" indent="-514350">
              <a:buAutoNum type="arabicPeriod"/>
            </a:pPr>
            <a:r>
              <a:rPr lang="en-GB" dirty="0" smtClean="0"/>
              <a:t>1000 people were arrested after buildings were burnt in the capital after elections in September.</a:t>
            </a:r>
          </a:p>
          <a:p>
            <a:pPr marL="514350" indent="-514350">
              <a:buAutoNum type="arabicPeriod"/>
            </a:pPr>
            <a:r>
              <a:rPr lang="en-GB" dirty="0" smtClean="0"/>
              <a:t>Far too many people have been put in prison for drug offences.</a:t>
            </a:r>
          </a:p>
          <a:p>
            <a:pPr marL="514350" indent="-514350">
              <a:buAutoNum type="arabicPeriod"/>
            </a:pPr>
            <a:r>
              <a:rPr lang="en-GB" dirty="0"/>
              <a:t>Y</a:t>
            </a:r>
            <a:r>
              <a:rPr lang="en-GB" dirty="0" smtClean="0"/>
              <a:t>oung people, aged 8 – 16 are being trained to shoot and use weapons.</a:t>
            </a:r>
          </a:p>
          <a:p>
            <a:pPr marL="514350" indent="-514350">
              <a:buAutoNum type="arabicPeriod"/>
            </a:pPr>
            <a:r>
              <a:rPr lang="en-GB" dirty="0" smtClean="0"/>
              <a:t>Many people were injured in protests in July after security killed the leader of a separatist group.</a:t>
            </a:r>
          </a:p>
          <a:p>
            <a:pPr marL="514350" indent="-514350">
              <a:buAutoNum type="arabicPeriod"/>
            </a:pPr>
            <a:r>
              <a:rPr lang="en-GB" dirty="0" smtClean="0"/>
              <a:t>Trees are being studied to find out about drought.</a:t>
            </a:r>
          </a:p>
          <a:p>
            <a:pPr marL="514350" indent="-514350">
              <a:buAutoNum type="arabicPeriod"/>
            </a:pPr>
            <a:r>
              <a:rPr lang="en-GB" dirty="0" smtClean="0"/>
              <a:t>Boys hope they will be invited to travel and show their ninja skills.</a:t>
            </a:r>
          </a:p>
          <a:p>
            <a:pPr marL="514350" indent="-514350">
              <a:buAutoNum type="arabicPeriod"/>
            </a:pPr>
            <a:r>
              <a:rPr lang="en-GB" dirty="0" smtClean="0"/>
              <a:t>Migrants have not been allowed to continue on their journey.</a:t>
            </a:r>
          </a:p>
          <a:p>
            <a:pPr marL="514350" indent="-514350">
              <a:buAutoNum type="arabicPeriod"/>
            </a:pPr>
            <a:r>
              <a:rPr lang="en-GB" dirty="0" smtClean="0"/>
              <a:t>Ethnic minorities have been treated badly, so many people have protested.</a:t>
            </a:r>
          </a:p>
          <a:p>
            <a:pPr marL="514350" indent="-514350">
              <a:buAutoNum type="arabicPeriod"/>
            </a:pPr>
            <a:r>
              <a:rPr lang="en-GB" dirty="0" smtClean="0"/>
              <a:t>17,000 homes were carried away in monsoon floods.</a:t>
            </a:r>
          </a:p>
          <a:p>
            <a:pPr marL="514350" indent="-514350">
              <a:buAutoNum type="arabicPeriod"/>
            </a:pPr>
            <a:r>
              <a:rPr lang="en-GB" dirty="0" smtClean="0"/>
              <a:t>Protests have been organised by many different groups, </a:t>
            </a:r>
            <a:r>
              <a:rPr lang="en-GB" dirty="0" err="1" smtClean="0"/>
              <a:t>eg</a:t>
            </a:r>
            <a:r>
              <a:rPr lang="en-GB" dirty="0" smtClean="0"/>
              <a:t>. against Uber, sea algae and pensions.</a:t>
            </a:r>
            <a:endParaRPr lang="en-GB" dirty="0"/>
          </a:p>
        </p:txBody>
      </p:sp>
    </p:spTree>
    <p:extLst>
      <p:ext uri="{BB962C8B-B14F-4D97-AF65-F5344CB8AC3E}">
        <p14:creationId xmlns:p14="http://schemas.microsoft.com/office/powerpoint/2010/main" val="10392876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400" b="1" dirty="0"/>
              <a:t>S</a:t>
            </a:r>
            <a:r>
              <a:rPr lang="en-GB" sz="5400" b="1" dirty="0" smtClean="0"/>
              <a:t>can-read these stories to check:</a:t>
            </a:r>
            <a:endParaRPr lang="en-GB" sz="5400" b="1" dirty="0"/>
          </a:p>
        </p:txBody>
      </p:sp>
      <p:sp>
        <p:nvSpPr>
          <p:cNvPr id="3" name="Content Placeholder 2"/>
          <p:cNvSpPr>
            <a:spLocks noGrp="1"/>
          </p:cNvSpPr>
          <p:nvPr>
            <p:ph idx="1"/>
          </p:nvPr>
        </p:nvSpPr>
        <p:spPr/>
        <p:txBody>
          <a:bodyPr/>
          <a:lstStyle/>
          <a:p>
            <a:r>
              <a:rPr lang="en-GB" dirty="0" smtClean="0">
                <a:hlinkClick r:id="rId3"/>
              </a:rPr>
              <a:t>https://eewiki.newint.org/index.php/Short_stories_from_around_the_world:_2016</a:t>
            </a:r>
            <a:endParaRPr lang="en-GB" dirty="0" smtClean="0"/>
          </a:p>
          <a:p>
            <a:endParaRPr lang="en-GB" dirty="0"/>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0190" y="3527919"/>
            <a:ext cx="4273550" cy="284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55510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631" y="365125"/>
            <a:ext cx="11720946" cy="1107415"/>
          </a:xfrm>
        </p:spPr>
        <p:txBody>
          <a:bodyPr>
            <a:normAutofit fontScale="90000"/>
          </a:bodyPr>
          <a:lstStyle/>
          <a:p>
            <a:r>
              <a:rPr lang="en-GB" sz="4800" b="1" dirty="0" smtClean="0">
                <a:solidFill>
                  <a:srgbClr val="7030A0"/>
                </a:solidFill>
              </a:rPr>
              <a:t>Look back at the 18 sentences (slide 4) and discuss:</a:t>
            </a:r>
            <a:endParaRPr lang="en-GB" sz="4800" b="1" dirty="0">
              <a:solidFill>
                <a:srgbClr val="7030A0"/>
              </a:solidFill>
            </a:endParaRPr>
          </a:p>
        </p:txBody>
      </p:sp>
      <p:sp>
        <p:nvSpPr>
          <p:cNvPr id="3" name="Content Placeholder 2"/>
          <p:cNvSpPr>
            <a:spLocks noGrp="1"/>
          </p:cNvSpPr>
          <p:nvPr>
            <p:ph idx="1"/>
          </p:nvPr>
        </p:nvSpPr>
        <p:spPr>
          <a:xfrm>
            <a:off x="510639" y="1520042"/>
            <a:ext cx="10843161" cy="4975761"/>
          </a:xfrm>
        </p:spPr>
        <p:txBody>
          <a:bodyPr>
            <a:normAutofit lnSpcReduction="10000"/>
          </a:bodyPr>
          <a:lstStyle/>
          <a:p>
            <a:pPr marL="0" indent="0">
              <a:buNone/>
            </a:pPr>
            <a:r>
              <a:rPr lang="en-GB" sz="4800" b="1" dirty="0" smtClean="0"/>
              <a:t>1/ Which grammar structure is included in all 18 sentences?</a:t>
            </a:r>
          </a:p>
          <a:p>
            <a:pPr marL="0" indent="0">
              <a:buNone/>
            </a:pPr>
            <a:r>
              <a:rPr lang="en-GB" sz="4800" b="1" dirty="0" smtClean="0"/>
              <a:t>2/ Underline the example(s) in </a:t>
            </a:r>
          </a:p>
          <a:p>
            <a:pPr marL="0" indent="0">
              <a:buNone/>
            </a:pPr>
            <a:r>
              <a:rPr lang="en-GB" sz="4800" b="1" dirty="0" smtClean="0"/>
              <a:t>each sentence.</a:t>
            </a:r>
          </a:p>
          <a:p>
            <a:pPr marL="0" indent="0">
              <a:buNone/>
            </a:pPr>
            <a:r>
              <a:rPr lang="en-GB" sz="4800" b="1" dirty="0" smtClean="0"/>
              <a:t>3/ Are all the examples the </a:t>
            </a:r>
          </a:p>
          <a:p>
            <a:pPr marL="0" indent="0">
              <a:buNone/>
            </a:pPr>
            <a:r>
              <a:rPr lang="en-GB" sz="4800" b="1" dirty="0" smtClean="0"/>
              <a:t>same? How are they different?</a:t>
            </a:r>
          </a:p>
          <a:p>
            <a:pPr marL="0" indent="0">
              <a:buNone/>
            </a:pPr>
            <a:r>
              <a:rPr lang="en-GB" sz="4800" b="1" dirty="0" smtClean="0"/>
              <a:t>4/ Why is this grammar structure used?</a:t>
            </a:r>
          </a:p>
          <a:p>
            <a:pPr marL="0" indent="0">
              <a:buNone/>
            </a:pPr>
            <a:endParaRPr lang="en-GB" dirty="0" smtClean="0"/>
          </a:p>
        </p:txBody>
      </p:sp>
    </p:spTree>
    <p:extLst>
      <p:ext uri="{BB962C8B-B14F-4D97-AF65-F5344CB8AC3E}">
        <p14:creationId xmlns:p14="http://schemas.microsoft.com/office/powerpoint/2010/main" val="10722618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3688" y="129092"/>
            <a:ext cx="3905027" cy="753036"/>
          </a:xfrm>
        </p:spPr>
        <p:txBody>
          <a:bodyPr>
            <a:normAutofit/>
          </a:bodyPr>
          <a:lstStyle/>
          <a:p>
            <a:r>
              <a:rPr lang="en-GB" b="1" dirty="0" smtClean="0"/>
              <a:t>The Passive</a:t>
            </a:r>
            <a:endParaRPr lang="en-GB" b="1" dirty="0"/>
          </a:p>
        </p:txBody>
      </p:sp>
      <p:sp>
        <p:nvSpPr>
          <p:cNvPr id="3" name="Content Placeholder 2"/>
          <p:cNvSpPr>
            <a:spLocks noGrp="1"/>
          </p:cNvSpPr>
          <p:nvPr>
            <p:ph idx="1"/>
          </p:nvPr>
        </p:nvSpPr>
        <p:spPr>
          <a:xfrm>
            <a:off x="215153" y="129092"/>
            <a:ext cx="11833412" cy="6728907"/>
          </a:xfrm>
        </p:spPr>
        <p:txBody>
          <a:bodyPr>
            <a:normAutofit fontScale="77500" lnSpcReduction="20000"/>
          </a:bodyPr>
          <a:lstStyle/>
          <a:p>
            <a:pPr marL="514350" indent="-514350">
              <a:buAutoNum type="arabicPeriod"/>
            </a:pPr>
            <a:r>
              <a:rPr lang="en-GB" dirty="0" smtClean="0"/>
              <a:t>This country </a:t>
            </a:r>
            <a:r>
              <a:rPr lang="en-GB" u="sng" dirty="0" smtClean="0"/>
              <a:t>is protected </a:t>
            </a:r>
            <a:r>
              <a:rPr lang="en-GB" dirty="0" smtClean="0"/>
              <a:t>by 10m fences, water and guards.</a:t>
            </a:r>
          </a:p>
          <a:p>
            <a:pPr marL="514350" indent="-514350">
              <a:buAutoNum type="arabicPeriod"/>
            </a:pPr>
            <a:r>
              <a:rPr lang="en-GB" dirty="0" smtClean="0"/>
              <a:t>Many trees </a:t>
            </a:r>
            <a:r>
              <a:rPr lang="en-GB" u="sng" dirty="0" smtClean="0"/>
              <a:t>have been planted </a:t>
            </a:r>
            <a:r>
              <a:rPr lang="en-GB" dirty="0" smtClean="0"/>
              <a:t>to protect against tsunamis.</a:t>
            </a:r>
          </a:p>
          <a:p>
            <a:pPr marL="514350" indent="-514350">
              <a:buAutoNum type="arabicPeriod"/>
            </a:pPr>
            <a:r>
              <a:rPr lang="en-GB" dirty="0" smtClean="0"/>
              <a:t>Many children </a:t>
            </a:r>
            <a:r>
              <a:rPr lang="en-GB" u="sng" dirty="0" smtClean="0"/>
              <a:t>have been diagnosed </a:t>
            </a:r>
            <a:r>
              <a:rPr lang="en-GB" dirty="0" smtClean="0"/>
              <a:t>with thyroid cancer because of a nuclear accident in 1986.</a:t>
            </a:r>
          </a:p>
          <a:p>
            <a:pPr marL="514350" indent="-514350">
              <a:buAutoNum type="arabicPeriod"/>
            </a:pPr>
            <a:r>
              <a:rPr lang="en-GB" dirty="0" smtClean="0"/>
              <a:t>Raised boardwalks </a:t>
            </a:r>
            <a:r>
              <a:rPr lang="en-GB" u="sng" dirty="0" smtClean="0"/>
              <a:t>have been built </a:t>
            </a:r>
            <a:r>
              <a:rPr lang="en-GB" dirty="0" smtClean="0"/>
              <a:t>because the ground has sunk due to climate change.</a:t>
            </a:r>
          </a:p>
          <a:p>
            <a:pPr marL="514350" indent="-514350">
              <a:buAutoNum type="arabicPeriod"/>
            </a:pPr>
            <a:r>
              <a:rPr lang="en-GB" dirty="0" smtClean="0"/>
              <a:t>People </a:t>
            </a:r>
            <a:r>
              <a:rPr lang="en-GB" u="sng" dirty="0" smtClean="0"/>
              <a:t>were arrested </a:t>
            </a:r>
            <a:r>
              <a:rPr lang="en-GB" dirty="0" smtClean="0"/>
              <a:t>for killing elephants and rhinos.</a:t>
            </a:r>
          </a:p>
          <a:p>
            <a:pPr marL="514350" indent="-514350">
              <a:buAutoNum type="arabicPeriod"/>
            </a:pPr>
            <a:r>
              <a:rPr lang="en-GB" dirty="0" smtClean="0"/>
              <a:t>No rubbish </a:t>
            </a:r>
            <a:r>
              <a:rPr lang="en-GB" u="sng" dirty="0" smtClean="0"/>
              <a:t>was collected </a:t>
            </a:r>
            <a:r>
              <a:rPr lang="en-GB" dirty="0" smtClean="0"/>
              <a:t>in October.</a:t>
            </a:r>
          </a:p>
          <a:p>
            <a:pPr marL="514350" indent="-514350">
              <a:buAutoNum type="arabicPeriod"/>
            </a:pPr>
            <a:r>
              <a:rPr lang="en-GB" dirty="0" smtClean="0"/>
              <a:t>69 indigenous languages </a:t>
            </a:r>
            <a:r>
              <a:rPr lang="en-GB" u="sng" dirty="0" smtClean="0"/>
              <a:t>are spoken </a:t>
            </a:r>
            <a:r>
              <a:rPr lang="en-GB" dirty="0" smtClean="0"/>
              <a:t>on one island.</a:t>
            </a:r>
          </a:p>
          <a:p>
            <a:pPr marL="514350" indent="-514350">
              <a:buAutoNum type="arabicPeriod"/>
            </a:pPr>
            <a:r>
              <a:rPr lang="en-GB" dirty="0" smtClean="0"/>
              <a:t>Women </a:t>
            </a:r>
            <a:r>
              <a:rPr lang="en-GB" u="sng" dirty="0" smtClean="0"/>
              <a:t>have been discriminated against </a:t>
            </a:r>
            <a:r>
              <a:rPr lang="en-GB" dirty="0" smtClean="0"/>
              <a:t>and </a:t>
            </a:r>
            <a:r>
              <a:rPr lang="en-GB" u="sng" dirty="0" smtClean="0"/>
              <a:t>abused </a:t>
            </a:r>
            <a:r>
              <a:rPr lang="en-GB" dirty="0" smtClean="0"/>
              <a:t>for many years.</a:t>
            </a:r>
          </a:p>
          <a:p>
            <a:pPr marL="514350" indent="-514350">
              <a:buAutoNum type="arabicPeriod"/>
            </a:pPr>
            <a:r>
              <a:rPr lang="en-GB" dirty="0" smtClean="0"/>
              <a:t>1000 people </a:t>
            </a:r>
            <a:r>
              <a:rPr lang="en-GB" u="sng" dirty="0" smtClean="0"/>
              <a:t>were arrested </a:t>
            </a:r>
            <a:r>
              <a:rPr lang="en-GB" dirty="0" smtClean="0"/>
              <a:t>after buildings </a:t>
            </a:r>
            <a:r>
              <a:rPr lang="en-GB" u="sng" dirty="0" smtClean="0"/>
              <a:t>were burnt </a:t>
            </a:r>
            <a:r>
              <a:rPr lang="en-GB" dirty="0" smtClean="0"/>
              <a:t>in the capital after elections in September.</a:t>
            </a:r>
          </a:p>
          <a:p>
            <a:pPr marL="514350" indent="-514350">
              <a:buAutoNum type="arabicPeriod"/>
            </a:pPr>
            <a:r>
              <a:rPr lang="en-GB" dirty="0" smtClean="0"/>
              <a:t>Far too many people </a:t>
            </a:r>
            <a:r>
              <a:rPr lang="en-GB" u="sng" dirty="0" smtClean="0"/>
              <a:t>have been put </a:t>
            </a:r>
            <a:r>
              <a:rPr lang="en-GB" dirty="0" smtClean="0"/>
              <a:t>in prison for drug offences.</a:t>
            </a:r>
          </a:p>
          <a:p>
            <a:pPr marL="514350" indent="-514350">
              <a:buAutoNum type="arabicPeriod"/>
            </a:pPr>
            <a:r>
              <a:rPr lang="en-GB" dirty="0"/>
              <a:t>Y</a:t>
            </a:r>
            <a:r>
              <a:rPr lang="en-GB" dirty="0" smtClean="0"/>
              <a:t>oung people, aged 8 – 16 </a:t>
            </a:r>
            <a:r>
              <a:rPr lang="en-GB" u="sng" dirty="0" smtClean="0"/>
              <a:t>are being trained </a:t>
            </a:r>
            <a:r>
              <a:rPr lang="en-GB" dirty="0" smtClean="0"/>
              <a:t>to shoot and use weapons.</a:t>
            </a:r>
          </a:p>
          <a:p>
            <a:pPr marL="514350" indent="-514350">
              <a:buAutoNum type="arabicPeriod"/>
            </a:pPr>
            <a:r>
              <a:rPr lang="en-GB" dirty="0" smtClean="0"/>
              <a:t>Many people </a:t>
            </a:r>
            <a:r>
              <a:rPr lang="en-GB" u="sng" dirty="0" smtClean="0"/>
              <a:t>were injured </a:t>
            </a:r>
            <a:r>
              <a:rPr lang="en-GB" dirty="0" smtClean="0"/>
              <a:t>in protests in July after security killed the leader of a separatist group.</a:t>
            </a:r>
          </a:p>
          <a:p>
            <a:pPr marL="514350" indent="-514350">
              <a:buAutoNum type="arabicPeriod"/>
            </a:pPr>
            <a:r>
              <a:rPr lang="en-GB" dirty="0" smtClean="0"/>
              <a:t>Trees </a:t>
            </a:r>
            <a:r>
              <a:rPr lang="en-GB" u="sng" dirty="0" smtClean="0"/>
              <a:t>are being studied </a:t>
            </a:r>
            <a:r>
              <a:rPr lang="en-GB" dirty="0" smtClean="0"/>
              <a:t>to find out about drought.</a:t>
            </a:r>
          </a:p>
          <a:p>
            <a:pPr marL="514350" indent="-514350">
              <a:buAutoNum type="arabicPeriod"/>
            </a:pPr>
            <a:r>
              <a:rPr lang="en-GB" dirty="0" smtClean="0"/>
              <a:t>Boys hope they </a:t>
            </a:r>
            <a:r>
              <a:rPr lang="en-GB" u="sng" dirty="0" smtClean="0"/>
              <a:t>will be invited </a:t>
            </a:r>
            <a:r>
              <a:rPr lang="en-GB" dirty="0" smtClean="0"/>
              <a:t>to travel and show their ninja skills.</a:t>
            </a:r>
          </a:p>
          <a:p>
            <a:pPr marL="514350" indent="-514350">
              <a:buAutoNum type="arabicPeriod"/>
            </a:pPr>
            <a:r>
              <a:rPr lang="en-GB" dirty="0" smtClean="0"/>
              <a:t>Migrants </a:t>
            </a:r>
            <a:r>
              <a:rPr lang="en-GB" u="sng" dirty="0" smtClean="0"/>
              <a:t>have not been allowed </a:t>
            </a:r>
            <a:r>
              <a:rPr lang="en-GB" dirty="0" smtClean="0"/>
              <a:t>to continue on their journey.</a:t>
            </a:r>
          </a:p>
          <a:p>
            <a:pPr marL="514350" indent="-514350">
              <a:buAutoNum type="arabicPeriod"/>
            </a:pPr>
            <a:r>
              <a:rPr lang="en-GB" dirty="0" smtClean="0"/>
              <a:t>Ethnic minorities </a:t>
            </a:r>
            <a:r>
              <a:rPr lang="en-GB" u="sng" dirty="0" smtClean="0"/>
              <a:t>have been treated </a:t>
            </a:r>
            <a:r>
              <a:rPr lang="en-GB" dirty="0" smtClean="0"/>
              <a:t>badly, so many people have protested.</a:t>
            </a:r>
          </a:p>
          <a:p>
            <a:pPr marL="514350" indent="-514350">
              <a:buAutoNum type="arabicPeriod"/>
            </a:pPr>
            <a:r>
              <a:rPr lang="en-GB" dirty="0" smtClean="0"/>
              <a:t>17,000 homes </a:t>
            </a:r>
            <a:r>
              <a:rPr lang="en-GB" u="sng" dirty="0" smtClean="0"/>
              <a:t>were carried away </a:t>
            </a:r>
            <a:r>
              <a:rPr lang="en-GB" dirty="0" smtClean="0"/>
              <a:t>in monsoon floods.</a:t>
            </a:r>
          </a:p>
          <a:p>
            <a:pPr marL="514350" indent="-514350">
              <a:buAutoNum type="arabicPeriod"/>
            </a:pPr>
            <a:r>
              <a:rPr lang="en-GB" dirty="0" smtClean="0"/>
              <a:t>Protests </a:t>
            </a:r>
            <a:r>
              <a:rPr lang="en-GB" u="sng" dirty="0" smtClean="0"/>
              <a:t>have been organised </a:t>
            </a:r>
            <a:r>
              <a:rPr lang="en-GB" dirty="0" smtClean="0"/>
              <a:t>by many different groups, </a:t>
            </a:r>
            <a:r>
              <a:rPr lang="en-GB" dirty="0" err="1" smtClean="0"/>
              <a:t>eg</a:t>
            </a:r>
            <a:r>
              <a:rPr lang="en-GB" dirty="0" smtClean="0"/>
              <a:t>. against Uber, sea algae and pensions.</a:t>
            </a:r>
            <a:endParaRPr lang="en-GB" dirty="0"/>
          </a:p>
        </p:txBody>
      </p:sp>
    </p:spTree>
    <p:extLst>
      <p:ext uri="{BB962C8B-B14F-4D97-AF65-F5344CB8AC3E}">
        <p14:creationId xmlns:p14="http://schemas.microsoft.com/office/powerpoint/2010/main" val="7946574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2881"/>
            <a:ext cx="10515600" cy="1204856"/>
          </a:xfrm>
        </p:spPr>
        <p:txBody>
          <a:bodyPr>
            <a:normAutofit/>
          </a:bodyPr>
          <a:lstStyle/>
          <a:p>
            <a:r>
              <a:rPr lang="en-GB" sz="6000" b="1" dirty="0" smtClean="0"/>
              <a:t>The Passive</a:t>
            </a:r>
            <a:endParaRPr lang="en-GB" sz="6000" b="1" dirty="0"/>
          </a:p>
        </p:txBody>
      </p:sp>
      <p:sp>
        <p:nvSpPr>
          <p:cNvPr id="3" name="Content Placeholder 2"/>
          <p:cNvSpPr>
            <a:spLocks noGrp="1"/>
          </p:cNvSpPr>
          <p:nvPr>
            <p:ph idx="1"/>
          </p:nvPr>
        </p:nvSpPr>
        <p:spPr>
          <a:xfrm>
            <a:off x="2345166" y="1387736"/>
            <a:ext cx="9008633" cy="5195944"/>
          </a:xfrm>
        </p:spPr>
        <p:txBody>
          <a:bodyPr>
            <a:normAutofit/>
          </a:bodyPr>
          <a:lstStyle/>
          <a:p>
            <a:pPr marL="0" indent="0">
              <a:buNone/>
            </a:pPr>
            <a:r>
              <a:rPr lang="en-GB" sz="3600" i="1" dirty="0" smtClean="0"/>
              <a:t>Find examples in the 18 sentences of</a:t>
            </a:r>
            <a:r>
              <a:rPr lang="en-GB" sz="3600" dirty="0" smtClean="0"/>
              <a:t>:</a:t>
            </a:r>
          </a:p>
          <a:p>
            <a:pPr marL="0" indent="0">
              <a:buNone/>
            </a:pPr>
            <a:r>
              <a:rPr lang="en-GB" sz="3600" dirty="0" smtClean="0"/>
              <a:t>1/ Present simple passive</a:t>
            </a:r>
          </a:p>
          <a:p>
            <a:pPr marL="0" indent="0">
              <a:buNone/>
            </a:pPr>
            <a:r>
              <a:rPr lang="en-GB" sz="3600" dirty="0" smtClean="0"/>
              <a:t>2/ Present continuous passive</a:t>
            </a:r>
          </a:p>
          <a:p>
            <a:pPr marL="0" indent="0">
              <a:buNone/>
            </a:pPr>
            <a:r>
              <a:rPr lang="en-GB" sz="3600" dirty="0" smtClean="0"/>
              <a:t>3/ Past simple passive</a:t>
            </a:r>
          </a:p>
          <a:p>
            <a:pPr marL="0" indent="0">
              <a:buNone/>
            </a:pPr>
            <a:r>
              <a:rPr lang="en-GB" sz="3600" dirty="0" smtClean="0"/>
              <a:t>4/ Present perfect passive</a:t>
            </a:r>
          </a:p>
          <a:p>
            <a:pPr marL="0" indent="0">
              <a:buNone/>
            </a:pPr>
            <a:r>
              <a:rPr lang="en-GB" sz="3600" dirty="0" smtClean="0"/>
              <a:t>5/ Future simple passive</a:t>
            </a:r>
          </a:p>
          <a:p>
            <a:pPr marL="0" indent="0">
              <a:buNone/>
            </a:pPr>
            <a:r>
              <a:rPr lang="en-GB" sz="3600" dirty="0" smtClean="0"/>
              <a:t>6/ A negative passive </a:t>
            </a:r>
            <a:endParaRPr lang="en-GB" sz="3600" dirty="0"/>
          </a:p>
        </p:txBody>
      </p:sp>
    </p:spTree>
    <p:extLst>
      <p:ext uri="{BB962C8B-B14F-4D97-AF65-F5344CB8AC3E}">
        <p14:creationId xmlns:p14="http://schemas.microsoft.com/office/powerpoint/2010/main" val="10950031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881" y="129094"/>
            <a:ext cx="11697194" cy="809058"/>
          </a:xfrm>
        </p:spPr>
        <p:txBody>
          <a:bodyPr>
            <a:normAutofit/>
          </a:bodyPr>
          <a:lstStyle/>
          <a:p>
            <a:r>
              <a:rPr lang="en-GB" b="1" dirty="0" smtClean="0"/>
              <a:t>The Passive:  </a:t>
            </a:r>
            <a:r>
              <a:rPr lang="en-GB" b="1" u="sng" dirty="0" smtClean="0"/>
              <a:t>Who/what</a:t>
            </a:r>
            <a:r>
              <a:rPr lang="en-GB" b="1" dirty="0" smtClean="0"/>
              <a:t> </a:t>
            </a:r>
            <a:r>
              <a:rPr lang="en-GB" b="1" dirty="0"/>
              <a:t>does </a:t>
            </a:r>
            <a:r>
              <a:rPr lang="en-GB" b="1" u="sng" dirty="0"/>
              <a:t>what </a:t>
            </a:r>
            <a:r>
              <a:rPr lang="en-GB" b="1" dirty="0"/>
              <a:t>to </a:t>
            </a:r>
            <a:r>
              <a:rPr lang="en-GB" b="1" u="sng" dirty="0"/>
              <a:t>who/what</a:t>
            </a:r>
            <a:r>
              <a:rPr lang="en-GB" b="1" dirty="0" smtClean="0"/>
              <a:t>?</a:t>
            </a:r>
            <a:endParaRPr lang="en-GB" b="1" dirty="0"/>
          </a:p>
        </p:txBody>
      </p:sp>
      <p:sp>
        <p:nvSpPr>
          <p:cNvPr id="3" name="Content Placeholder 2"/>
          <p:cNvSpPr>
            <a:spLocks noGrp="1"/>
          </p:cNvSpPr>
          <p:nvPr>
            <p:ph idx="1"/>
          </p:nvPr>
        </p:nvSpPr>
        <p:spPr>
          <a:xfrm>
            <a:off x="204395" y="1021976"/>
            <a:ext cx="11768865" cy="5658523"/>
          </a:xfrm>
        </p:spPr>
        <p:txBody>
          <a:bodyPr>
            <a:normAutofit/>
          </a:bodyPr>
          <a:lstStyle/>
          <a:p>
            <a:pPr marL="0" indent="0">
              <a:buNone/>
            </a:pPr>
            <a:r>
              <a:rPr lang="en-GB" sz="2400" dirty="0" err="1" smtClean="0"/>
              <a:t>eg</a:t>
            </a:r>
            <a:r>
              <a:rPr lang="en-GB" sz="2400" dirty="0" smtClean="0"/>
              <a:t>.  </a:t>
            </a:r>
            <a:r>
              <a:rPr lang="en-GB" sz="3200" b="1" dirty="0" smtClean="0">
                <a:solidFill>
                  <a:srgbClr val="FF0000"/>
                </a:solidFill>
              </a:rPr>
              <a:t>a)The country is protected by fences, water and guards.</a:t>
            </a:r>
          </a:p>
          <a:p>
            <a:pPr marL="0" indent="0">
              <a:buNone/>
            </a:pPr>
            <a:r>
              <a:rPr lang="en-GB" sz="3200" b="1" dirty="0" smtClean="0">
                <a:solidFill>
                  <a:srgbClr val="FF0000"/>
                </a:solidFill>
              </a:rPr>
              <a:t>      b) 1,000 people were arrested.</a:t>
            </a:r>
          </a:p>
          <a:p>
            <a:pPr marL="0" indent="0">
              <a:buNone/>
            </a:pPr>
            <a:r>
              <a:rPr lang="en-GB" sz="3200" b="1" dirty="0" smtClean="0">
                <a:solidFill>
                  <a:srgbClr val="FF0000"/>
                </a:solidFill>
              </a:rPr>
              <a:t>      c) Trees have been studied.</a:t>
            </a:r>
          </a:p>
          <a:p>
            <a:pPr marL="0" indent="0">
              <a:buNone/>
            </a:pPr>
            <a:r>
              <a:rPr lang="en-GB" b="1" dirty="0" smtClean="0"/>
              <a:t>Who/what  (subject)               does what (action)        to who/what (object)</a:t>
            </a:r>
          </a:p>
          <a:p>
            <a:pPr marL="0" indent="0">
              <a:buNone/>
            </a:pPr>
            <a:r>
              <a:rPr lang="en-GB" dirty="0" smtClean="0"/>
              <a:t>a) Fences/water/guards                  protect                            the country</a:t>
            </a:r>
          </a:p>
          <a:p>
            <a:pPr marL="0" indent="0">
              <a:buNone/>
            </a:pPr>
            <a:r>
              <a:rPr lang="en-GB" dirty="0" smtClean="0"/>
              <a:t>b) Police ???                                      </a:t>
            </a:r>
            <a:r>
              <a:rPr lang="en-GB" dirty="0"/>
              <a:t>a</a:t>
            </a:r>
            <a:r>
              <a:rPr lang="en-GB" dirty="0" smtClean="0"/>
              <a:t>rrested                          1,000 people</a:t>
            </a:r>
          </a:p>
          <a:p>
            <a:pPr marL="0" indent="0">
              <a:buNone/>
            </a:pPr>
            <a:r>
              <a:rPr lang="en-GB" dirty="0" smtClean="0"/>
              <a:t>c) Scientists???                                 </a:t>
            </a:r>
            <a:r>
              <a:rPr lang="en-GB" dirty="0"/>
              <a:t>h</a:t>
            </a:r>
            <a:r>
              <a:rPr lang="en-GB" dirty="0" smtClean="0"/>
              <a:t>ave studied                  trees</a:t>
            </a:r>
          </a:p>
          <a:p>
            <a:pPr marL="0" indent="0">
              <a:buNone/>
            </a:pPr>
            <a:endParaRPr lang="en-GB" dirty="0"/>
          </a:p>
          <a:p>
            <a:pPr marL="0" indent="0">
              <a:buNone/>
            </a:pPr>
            <a:r>
              <a:rPr lang="en-GB" b="1" dirty="0" smtClean="0"/>
              <a:t>In pairs, choose 10 more from the 18 sentences and read the mini-texts again to find out ‘</a:t>
            </a:r>
            <a:r>
              <a:rPr lang="en-GB" b="1" u="sng" dirty="0" smtClean="0"/>
              <a:t>who/what</a:t>
            </a:r>
            <a:r>
              <a:rPr lang="en-GB" b="1" dirty="0" smtClean="0"/>
              <a:t> does </a:t>
            </a:r>
            <a:r>
              <a:rPr lang="en-GB" b="1" u="sng" dirty="0" smtClean="0"/>
              <a:t>what</a:t>
            </a:r>
            <a:r>
              <a:rPr lang="en-GB" b="1" dirty="0" smtClean="0"/>
              <a:t> to </a:t>
            </a:r>
            <a:r>
              <a:rPr lang="en-GB" b="1" u="sng" dirty="0" smtClean="0"/>
              <a:t>who/what</a:t>
            </a:r>
            <a:r>
              <a:rPr lang="en-GB" b="1" dirty="0" smtClean="0"/>
              <a:t>?’ and continue the table above</a:t>
            </a:r>
            <a:r>
              <a:rPr lang="en-GB" dirty="0" smtClean="0"/>
              <a:t>.</a:t>
            </a:r>
            <a:endParaRPr lang="en-GB" dirty="0"/>
          </a:p>
        </p:txBody>
      </p:sp>
    </p:spTree>
    <p:extLst>
      <p:ext uri="{BB962C8B-B14F-4D97-AF65-F5344CB8AC3E}">
        <p14:creationId xmlns:p14="http://schemas.microsoft.com/office/powerpoint/2010/main" val="19271706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535</TotalTime>
  <Words>1677</Words>
  <Application>Microsoft Office PowerPoint</Application>
  <PresentationFormat>Custom</PresentationFormat>
  <Paragraphs>130</Paragraphs>
  <Slides>14</Slides>
  <Notes>8</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Short news stories</vt:lpstr>
      <vt:lpstr>This lesson:</vt:lpstr>
      <vt:lpstr>What are the stories? Which countries are they from?</vt:lpstr>
      <vt:lpstr>Which country?</vt:lpstr>
      <vt:lpstr>Scan-read these stories to check:</vt:lpstr>
      <vt:lpstr>Look back at the 18 sentences (slide 4) and discuss:</vt:lpstr>
      <vt:lpstr>The Passive</vt:lpstr>
      <vt:lpstr>The Passive</vt:lpstr>
      <vt:lpstr>The Passive:  Who/what does what to who/what?</vt:lpstr>
      <vt:lpstr>What do you think these stories (from 2105) are about?</vt:lpstr>
      <vt:lpstr>Match these 6 stories to the 6 photos:</vt:lpstr>
      <vt:lpstr>Summarise the news stories using the passive:</vt:lpstr>
      <vt:lpstr>Practice:</vt:lpstr>
      <vt:lpstr>Homework</vt:lpstr>
    </vt:vector>
  </TitlesOfParts>
  <Company>Greenwich Community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News of crime</dc:title>
  <dc:creator>Linda Ruas</dc:creator>
  <cp:lastModifiedBy>Linda Ruas</cp:lastModifiedBy>
  <cp:revision>20</cp:revision>
  <cp:lastPrinted>2017-01-23T10:35:23Z</cp:lastPrinted>
  <dcterms:created xsi:type="dcterms:W3CDTF">2017-01-16T11:38:25Z</dcterms:created>
  <dcterms:modified xsi:type="dcterms:W3CDTF">2017-01-28T18:05:48Z</dcterms:modified>
</cp:coreProperties>
</file>